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5"/>
  </p:notesMasterIdLst>
  <p:sldIdLst>
    <p:sldId id="455" r:id="rId2"/>
    <p:sldId id="456" r:id="rId3"/>
    <p:sldId id="457" r:id="rId4"/>
    <p:sldId id="514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511" r:id="rId23"/>
    <p:sldId id="475" r:id="rId24"/>
    <p:sldId id="512" r:id="rId25"/>
    <p:sldId id="476" r:id="rId26"/>
    <p:sldId id="477" r:id="rId27"/>
    <p:sldId id="479" r:id="rId28"/>
    <p:sldId id="478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4" r:id="rId42"/>
    <p:sldId id="496" r:id="rId43"/>
    <p:sldId id="497" r:id="rId44"/>
    <p:sldId id="499" r:id="rId45"/>
    <p:sldId id="500" r:id="rId46"/>
    <p:sldId id="501" r:id="rId47"/>
    <p:sldId id="502" r:id="rId48"/>
    <p:sldId id="503" r:id="rId49"/>
    <p:sldId id="504" r:id="rId50"/>
    <p:sldId id="505" r:id="rId51"/>
    <p:sldId id="507" r:id="rId52"/>
    <p:sldId id="508" r:id="rId53"/>
    <p:sldId id="50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48A"/>
    <a:srgbClr val="E5CCE1"/>
    <a:srgbClr val="DBEEF4"/>
    <a:srgbClr val="E5DFEB"/>
    <a:srgbClr val="EAF2DD"/>
    <a:srgbClr val="F7DDDC"/>
    <a:srgbClr val="DBE5F1"/>
    <a:srgbClr val="F0F8FA"/>
    <a:srgbClr val="F3F0F6"/>
    <a:srgbClr val="F8F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 autoAdjust="0"/>
    <p:restoredTop sz="77215" autoAdjust="0"/>
  </p:normalViewPr>
  <p:slideViewPr>
    <p:cSldViewPr snapToGrid="0">
      <p:cViewPr varScale="1">
        <p:scale>
          <a:sx n="56" d="100"/>
          <a:sy n="56" d="100"/>
        </p:scale>
        <p:origin x="1320" y="66"/>
      </p:cViewPr>
      <p:guideLst/>
    </p:cSldViewPr>
  </p:slideViewPr>
  <p:outlineViewPr>
    <p:cViewPr>
      <p:scale>
        <a:sx n="33" d="100"/>
        <a:sy n="33" d="100"/>
      </p:scale>
      <p:origin x="0" y="-571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EA23-045A-430F-B8EF-028D2719D142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1E5B8-D055-4DE4-9F40-9534732C0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3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50" kern="1200">
        <a:solidFill>
          <a:schemeClr val="accent5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50" kern="1200">
        <a:solidFill>
          <a:schemeClr val="accent5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050" kern="1200">
        <a:solidFill>
          <a:schemeClr val="accent5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050" kern="1200">
        <a:solidFill>
          <a:schemeClr val="accent5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050" kern="1200">
        <a:solidFill>
          <a:schemeClr val="accent5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8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0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773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98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3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90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057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83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858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04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25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41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2885" y="4335236"/>
            <a:ext cx="5486400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11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E5B8-D055-4DE4-9F40-9534732C08D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7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67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E5B8-D055-4DE4-9F40-9534732C08D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23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11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24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05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44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2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76F2-52F5-4358-8D70-1A125F126B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3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965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26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71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71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6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18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929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57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55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0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E5B8-D055-4DE4-9F40-9534732C08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0284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479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236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5629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226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432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009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333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449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7314" y="4433208"/>
            <a:ext cx="5486400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383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67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6481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062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7F1E-BB2D-4E25-BF7E-B788FADE3D6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3501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E5B8-D055-4DE4-9F40-9534732C08D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8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3CBD5-892D-49CD-A6EB-FC53E4516B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7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E5B8-D055-4DE4-9F40-9534732C08D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73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8E8C4-4BCD-4033-9F12-99E03D1A4F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3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85E20-31D5-4F26-8C82-E84F56D4B2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6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6" y="862642"/>
            <a:ext cx="10177131" cy="2278326"/>
          </a:xfrm>
        </p:spPr>
        <p:txBody>
          <a:bodyPr anchor="t" anchorCtr="0">
            <a:noAutofit/>
          </a:bodyPr>
          <a:lstStyle>
            <a:lvl1pPr algn="l">
              <a:lnSpc>
                <a:spcPts val="6400"/>
              </a:lnSpc>
              <a:defRPr sz="5000" b="1" spc="-100" baseline="0"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 dirty="0"/>
              <a:t>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456" y="3284984"/>
            <a:ext cx="10177131" cy="1080120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solidFill>
                  <a:schemeClr val="tx1"/>
                </a:solidFill>
                <a:latin typeface="Gill Sans MT Light" panose="020B03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41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333" y="2674189"/>
            <a:ext cx="11386868" cy="2278326"/>
          </a:xfrm>
        </p:spPr>
        <p:txBody>
          <a:bodyPr anchor="t" anchorCtr="0">
            <a:noAutofit/>
          </a:bodyPr>
          <a:lstStyle>
            <a:lvl1pPr algn="l">
              <a:lnSpc>
                <a:spcPts val="6400"/>
              </a:lnSpc>
              <a:defRPr sz="5000" b="1" spc="-100" baseline="0"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 dirty="0"/>
              <a:t>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7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792088"/>
          </a:xfrm>
        </p:spPr>
        <p:txBody>
          <a:bodyPr anchor="t" anchorCtr="0"/>
          <a:lstStyle>
            <a:lvl1pPr>
              <a:tabLst/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7645"/>
            <a:ext cx="10972800" cy="44785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74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448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8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1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52" y="603850"/>
            <a:ext cx="11240219" cy="715990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81665" y="1440610"/>
            <a:ext cx="9428671" cy="4727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452" y="6245523"/>
            <a:ext cx="11240219" cy="5099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92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38CC-07A2-481B-8E36-7B84BF59625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D906-C518-4BBC-866E-1E9887E51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7969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6657"/>
            <a:ext cx="10972800" cy="4409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54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9" y="58096"/>
            <a:ext cx="1474724" cy="43639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446589" y="109852"/>
            <a:ext cx="153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Gill Sans MT Light" panose="020B0302020104020203"/>
                <a:cs typeface="Calibri" panose="020F0502020204030204" pitchFamily="34" charset="0"/>
              </a:rPr>
              <a:t>www.bexley.gov.uk</a:t>
            </a:r>
          </a:p>
        </p:txBody>
      </p:sp>
    </p:spTree>
    <p:extLst>
      <p:ext uri="{BB962C8B-B14F-4D97-AF65-F5344CB8AC3E}">
        <p14:creationId xmlns:p14="http://schemas.microsoft.com/office/powerpoint/2010/main" val="134785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6" r:id="rId2"/>
    <p:sldLayoutId id="2147483758" r:id="rId3"/>
    <p:sldLayoutId id="2147483759" r:id="rId4"/>
    <p:sldLayoutId id="2147483760" r:id="rId5"/>
    <p:sldLayoutId id="2147483765" r:id="rId6"/>
    <p:sldLayoutId id="2147483770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rgbClr val="454B5C"/>
          </a:solidFill>
          <a:latin typeface="Rockwell" panose="02060603020205020403" pitchFamily="18" charset="0"/>
          <a:ea typeface="Roboto Slab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Gill Sans MT Light" panose="020B03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Gill Sans MT Light" panose="020B03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Gill Sans MT Light" panose="020B03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Gill Sans MT Light" panose="020B03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Gill Sans MT Light" panose="020B03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/>
              <a:t>ADHD - Practical Strategies to Managing </a:t>
            </a:r>
            <a:r>
              <a:rPr lang="en-GB" sz="4400" dirty="0"/>
              <a:t>B</a:t>
            </a:r>
            <a:r>
              <a:rPr lang="en-GB" sz="4400" b="1" dirty="0"/>
              <a:t>ehaviour </a:t>
            </a:r>
            <a:r>
              <a:rPr lang="en-GB" sz="4400" dirty="0"/>
              <a:t> </a:t>
            </a:r>
            <a:r>
              <a:rPr lang="en-GB" sz="4400" b="1" dirty="0"/>
              <a:t>Workshop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456" y="3333576"/>
            <a:ext cx="10177131" cy="10801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Dr Sonia Bailey</a:t>
            </a:r>
          </a:p>
          <a:p>
            <a:r>
              <a:rPr lang="en-GB" dirty="0"/>
              <a:t>Educational Psychologist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425" y="5686425"/>
            <a:ext cx="615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thanks to </a:t>
            </a:r>
            <a:r>
              <a:rPr lang="en-GB" dirty="0" err="1"/>
              <a:t>ADDitude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26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90700" y="-6270"/>
            <a:ext cx="8763000" cy="600075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2563512" y="4929660"/>
            <a:ext cx="7113888" cy="36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96962" y="3867665"/>
            <a:ext cx="5436973" cy="11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12508" y="2767914"/>
            <a:ext cx="3793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40411" y="1618735"/>
            <a:ext cx="2088292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4541" y="5436973"/>
            <a:ext cx="651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F0"/>
                </a:solidFill>
              </a:rPr>
              <a:t>Setting the stage for success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2508" y="4238368"/>
            <a:ext cx="449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Positive attending and active ignoring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7924" y="3190875"/>
            <a:ext cx="3225114" cy="36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Give good directions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3913" y="1952878"/>
            <a:ext cx="231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Behaviour plans and reward systems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4626" y="568411"/>
            <a:ext cx="187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Consequences for misbehaviour</a:t>
            </a:r>
          </a:p>
        </p:txBody>
      </p:sp>
      <p:sp>
        <p:nvSpPr>
          <p:cNvPr id="22" name="Right Arrow 21"/>
          <p:cNvSpPr/>
          <p:nvPr/>
        </p:nvSpPr>
        <p:spPr>
          <a:xfrm rot="18397600">
            <a:off x="45519" y="3089866"/>
            <a:ext cx="5866247" cy="469556"/>
          </a:xfrm>
          <a:prstGeom prst="rightArrow">
            <a:avLst>
              <a:gd name="adj1" fmla="val 482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30103" y="5806305"/>
            <a:ext cx="177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 here and use frequently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0652" y="587361"/>
            <a:ext cx="159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sparingly</a:t>
            </a:r>
          </a:p>
        </p:txBody>
      </p:sp>
      <p:sp>
        <p:nvSpPr>
          <p:cNvPr id="3" name="Left Arrow 2"/>
          <p:cNvSpPr/>
          <p:nvPr/>
        </p:nvSpPr>
        <p:spPr>
          <a:xfrm rot="21017251">
            <a:off x="6927831" y="833901"/>
            <a:ext cx="419816" cy="2740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8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Behaviour</a:t>
            </a:r>
            <a:r>
              <a:rPr lang="en-GB" dirty="0"/>
              <a:t>: The Coercive Cycle </a:t>
            </a:r>
          </a:p>
        </p:txBody>
      </p:sp>
      <p:pic>
        <p:nvPicPr>
          <p:cNvPr id="1030" name="Picture 6" descr="The Parent Child Coercive Cycle | Psychological Services of Pendlet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398603"/>
            <a:ext cx="4256312" cy="531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 Hoa Hoola - Caring Adul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76" y="1771649"/>
            <a:ext cx="4871774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4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 Key Step: Strengthening Your Relationship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7259" cy="435133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 goal is to pull you out of the coercive cycle and help you enjoy being with your child again </a:t>
            </a:r>
          </a:p>
          <a:p>
            <a:r>
              <a:rPr lang="en-GB" dirty="0"/>
              <a:t>Establishing a warm relationship with your child is putting “money in the bank” and will make setting expectations much easier.</a:t>
            </a:r>
          </a:p>
        </p:txBody>
      </p:sp>
      <p:pic>
        <p:nvPicPr>
          <p:cNvPr id="4" name="Picture 3" descr="Image:ArtFavor Parent and Child holding hands icon.sv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75" y="2347784"/>
            <a:ext cx="2766210" cy="26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66" y="1698304"/>
            <a:ext cx="8256373" cy="4351338"/>
          </a:xfrm>
        </p:spPr>
        <p:txBody>
          <a:bodyPr>
            <a:normAutofit/>
          </a:bodyPr>
          <a:lstStyle/>
          <a:p>
            <a:r>
              <a:rPr lang="en-GB" dirty="0"/>
              <a:t>Pick an enjoyable activity for your child</a:t>
            </a:r>
          </a:p>
          <a:p>
            <a:r>
              <a:rPr lang="en-GB" dirty="0"/>
              <a:t>Ask your child what they would like to do</a:t>
            </a:r>
          </a:p>
          <a:p>
            <a:r>
              <a:rPr lang="en-GB" dirty="0"/>
              <a:t>Be present in their experience </a:t>
            </a:r>
          </a:p>
          <a:p>
            <a:r>
              <a:rPr lang="en-GB" dirty="0"/>
              <a:t>Follow their lead </a:t>
            </a:r>
          </a:p>
          <a:p>
            <a:r>
              <a:rPr lang="en-GB" dirty="0"/>
              <a:t>Focus on giving attention to positive behaviours </a:t>
            </a:r>
          </a:p>
          <a:p>
            <a:r>
              <a:rPr lang="en-GB" dirty="0"/>
              <a:t>Avoid directions, questions, and critical statements </a:t>
            </a:r>
          </a:p>
          <a:p>
            <a:r>
              <a:rPr lang="en-GB" dirty="0"/>
              <a:t>Cultivate common interests and interaction routines.</a:t>
            </a:r>
          </a:p>
          <a:p>
            <a:endParaRPr lang="en-GB" dirty="0"/>
          </a:p>
        </p:txBody>
      </p:sp>
      <p:pic>
        <p:nvPicPr>
          <p:cNvPr id="4" name="Picture 3" descr="Spending Quality Time with Family - 7 Centers Yoga Ar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92" y="1027905"/>
            <a:ext cx="3760808" cy="25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42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Honour the Brain’s Needs: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Predictability </a:t>
            </a:r>
          </a:p>
          <a:p>
            <a:endParaRPr lang="en-GB" dirty="0"/>
          </a:p>
          <a:p>
            <a:r>
              <a:rPr lang="en-GB" dirty="0"/>
              <a:t>Consistency </a:t>
            </a:r>
          </a:p>
          <a:p>
            <a:endParaRPr lang="en-GB" dirty="0"/>
          </a:p>
          <a:p>
            <a:r>
              <a:rPr lang="en-GB" dirty="0"/>
              <a:t>Ordered structure </a:t>
            </a:r>
          </a:p>
          <a:p>
            <a:endParaRPr lang="en-GB" dirty="0"/>
          </a:p>
          <a:p>
            <a:r>
              <a:rPr lang="en-GB" dirty="0"/>
              <a:t>Organised spaces</a:t>
            </a:r>
          </a:p>
          <a:p>
            <a:endParaRPr lang="en-GB" dirty="0"/>
          </a:p>
          <a:p>
            <a:r>
              <a:rPr lang="en-GB" dirty="0"/>
              <a:t>Motivation</a:t>
            </a:r>
          </a:p>
          <a:p>
            <a:endParaRPr lang="en-GB" dirty="0"/>
          </a:p>
          <a:p>
            <a:r>
              <a:rPr lang="en-GB" dirty="0"/>
              <a:t>Stimulation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309" y="2177980"/>
            <a:ext cx="4181402" cy="36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7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87" y="419140"/>
            <a:ext cx="10515600" cy="1325563"/>
          </a:xfrm>
        </p:spPr>
        <p:txBody>
          <a:bodyPr/>
          <a:lstStyle/>
          <a:p>
            <a:r>
              <a:rPr lang="en-GB" dirty="0"/>
              <a:t>Examples of Routine Systems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2296" y="1041098"/>
            <a:ext cx="4738817" cy="5827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189" y="603038"/>
            <a:ext cx="2924398" cy="62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9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90700" y="-6270"/>
            <a:ext cx="8763000" cy="600075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2563512" y="4929660"/>
            <a:ext cx="7154562" cy="6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96962" y="3867665"/>
            <a:ext cx="5436973" cy="11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12508" y="2767914"/>
            <a:ext cx="3793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40411" y="1618735"/>
            <a:ext cx="2088292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4541" y="5436973"/>
            <a:ext cx="651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Setting the stage for success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4541" y="4238368"/>
            <a:ext cx="596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F0"/>
                </a:solidFill>
              </a:rPr>
              <a:t>Positive attending and active ignoring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7924" y="3190875"/>
            <a:ext cx="3225114" cy="36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Give good directions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3913" y="1952878"/>
            <a:ext cx="231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Behaviour plans and reward systems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4626" y="568411"/>
            <a:ext cx="187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Consequences for misbehaviour</a:t>
            </a:r>
          </a:p>
        </p:txBody>
      </p:sp>
      <p:sp>
        <p:nvSpPr>
          <p:cNvPr id="22" name="Right Arrow 21"/>
          <p:cNvSpPr/>
          <p:nvPr/>
        </p:nvSpPr>
        <p:spPr>
          <a:xfrm rot="18397600">
            <a:off x="45519" y="3089866"/>
            <a:ext cx="5866247" cy="469556"/>
          </a:xfrm>
          <a:prstGeom prst="rightArrow">
            <a:avLst>
              <a:gd name="adj1" fmla="val 482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30103" y="5806305"/>
            <a:ext cx="177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 here and use frequently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78201" y="651113"/>
            <a:ext cx="159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sparingly</a:t>
            </a:r>
          </a:p>
        </p:txBody>
      </p:sp>
      <p:sp>
        <p:nvSpPr>
          <p:cNvPr id="3" name="Left Arrow 2"/>
          <p:cNvSpPr/>
          <p:nvPr/>
        </p:nvSpPr>
        <p:spPr>
          <a:xfrm rot="20587361">
            <a:off x="6863786" y="791519"/>
            <a:ext cx="500839" cy="381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23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Specific Praise for Positive Behaviours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• Be Specific* </a:t>
            </a:r>
          </a:p>
          <a:p>
            <a:pPr marL="0" indent="0">
              <a:buNone/>
            </a:pPr>
            <a:r>
              <a:rPr lang="en-GB" dirty="0"/>
              <a:t>• Be Consistent </a:t>
            </a:r>
          </a:p>
          <a:p>
            <a:pPr marL="0" indent="0">
              <a:buNone/>
            </a:pPr>
            <a:r>
              <a:rPr lang="en-GB" dirty="0"/>
              <a:t>• Be Sincere </a:t>
            </a:r>
          </a:p>
          <a:p>
            <a:pPr marL="0" indent="0">
              <a:buNone/>
            </a:pPr>
            <a:r>
              <a:rPr lang="en-GB" dirty="0"/>
              <a:t>• Occurs </a:t>
            </a:r>
            <a:r>
              <a:rPr lang="en-GB" i="1" dirty="0"/>
              <a:t>immediately </a:t>
            </a:r>
            <a:r>
              <a:rPr lang="en-GB" dirty="0"/>
              <a:t>after the behaviour </a:t>
            </a:r>
          </a:p>
          <a:p>
            <a:pPr marL="0" indent="0">
              <a:buNone/>
            </a:pPr>
            <a:r>
              <a:rPr lang="en-GB" dirty="0"/>
              <a:t>• Occurs when you are </a:t>
            </a:r>
            <a:r>
              <a:rPr lang="en-GB" i="1" dirty="0"/>
              <a:t>physically close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Use non-verbal re-</a:t>
            </a:r>
            <a:r>
              <a:rPr lang="en-GB" dirty="0" err="1"/>
              <a:t>inforcers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 Use at a high dose (3:1 ratio) </a:t>
            </a:r>
          </a:p>
          <a:p>
            <a:pPr marL="0" indent="0">
              <a:buNone/>
            </a:pPr>
            <a:r>
              <a:rPr lang="en-GB" dirty="0"/>
              <a:t>• Focus on behaviours you want to increase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462" y="2445465"/>
            <a:ext cx="3417018" cy="2349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3725" y="1952625"/>
            <a:ext cx="460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“Well done for finishing your work!” </a:t>
            </a:r>
          </a:p>
        </p:txBody>
      </p:sp>
    </p:spTree>
    <p:extLst>
      <p:ext uri="{BB962C8B-B14F-4D97-AF65-F5344CB8AC3E}">
        <p14:creationId xmlns:p14="http://schemas.microsoft.com/office/powerpoint/2010/main" val="24860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Planned Ignoring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Withdraw attention for minor misbehaviour and immediately provide reinforcement (praise) for positive behaviour.</a:t>
            </a:r>
          </a:p>
          <a:p>
            <a:r>
              <a:rPr lang="en-GB" dirty="0"/>
              <a:t>Behaviours appropriate for withdrawal of attention </a:t>
            </a:r>
          </a:p>
          <a:p>
            <a:pPr marL="1489075" indent="-457200">
              <a:buFont typeface="Courier New" panose="02070309020205020404" pitchFamily="49" charset="0"/>
              <a:buChar char="o"/>
            </a:pPr>
            <a:r>
              <a:rPr lang="en-GB" dirty="0"/>
              <a:t>Complaining </a:t>
            </a:r>
          </a:p>
          <a:p>
            <a:pPr marL="1489075" indent="-457200">
              <a:buFont typeface="Courier New" panose="02070309020205020404" pitchFamily="49" charset="0"/>
              <a:buChar char="o"/>
            </a:pPr>
            <a:r>
              <a:rPr lang="en-GB" dirty="0"/>
              <a:t>Arguing </a:t>
            </a:r>
          </a:p>
          <a:p>
            <a:pPr marL="1489075" indent="-457200">
              <a:buFont typeface="Courier New" panose="02070309020205020404" pitchFamily="49" charset="0"/>
              <a:buChar char="o"/>
            </a:pPr>
            <a:r>
              <a:rPr lang="en-GB" dirty="0"/>
              <a:t>Interrupting.</a:t>
            </a:r>
          </a:p>
          <a:p>
            <a:endParaRPr lang="en-GB" dirty="0"/>
          </a:p>
        </p:txBody>
      </p:sp>
      <p:pic>
        <p:nvPicPr>
          <p:cNvPr id="4" name="Picture 3" descr="Ignoring Bad Leadership May Be Risky Business • ScienceForW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01" y="2670842"/>
            <a:ext cx="3268999" cy="3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3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90700" y="-6269"/>
            <a:ext cx="8763000" cy="600075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2563512" y="4929660"/>
            <a:ext cx="7154562" cy="6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68233" y="3867666"/>
            <a:ext cx="5565702" cy="9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24759" y="2766349"/>
            <a:ext cx="3881273" cy="1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16959" y="1618707"/>
            <a:ext cx="2311744" cy="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4541" y="5436973"/>
            <a:ext cx="651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Setting the stage for success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6962" y="4238368"/>
            <a:ext cx="574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Positive attending and active ignoring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3575" y="3190875"/>
            <a:ext cx="352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F0"/>
                </a:solidFill>
              </a:rPr>
              <a:t>Give good directions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3913" y="1952878"/>
            <a:ext cx="231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Behaviour plans and reward systems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4626" y="568411"/>
            <a:ext cx="187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Consequences for misbehaviour</a:t>
            </a:r>
          </a:p>
        </p:txBody>
      </p:sp>
      <p:sp>
        <p:nvSpPr>
          <p:cNvPr id="22" name="Right Arrow 21"/>
          <p:cNvSpPr/>
          <p:nvPr/>
        </p:nvSpPr>
        <p:spPr>
          <a:xfrm rot="18397600">
            <a:off x="45519" y="3089866"/>
            <a:ext cx="5866247" cy="469556"/>
          </a:xfrm>
          <a:prstGeom prst="rightArrow">
            <a:avLst>
              <a:gd name="adj1" fmla="val 482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30103" y="5806305"/>
            <a:ext cx="177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 here and use frequently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77730" y="190500"/>
            <a:ext cx="159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sparingly</a:t>
            </a:r>
          </a:p>
        </p:txBody>
      </p:sp>
      <p:sp>
        <p:nvSpPr>
          <p:cNvPr id="3" name="Left Arrow 2"/>
          <p:cNvSpPr/>
          <p:nvPr/>
        </p:nvSpPr>
        <p:spPr>
          <a:xfrm rot="20740142">
            <a:off x="6967959" y="830627"/>
            <a:ext cx="396667" cy="384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5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Provide Information around identifying the main ADHD behaviours.</a:t>
            </a:r>
          </a:p>
          <a:p>
            <a:pPr lvl="0"/>
            <a:r>
              <a:rPr lang="en-GB" dirty="0"/>
              <a:t>Include practical tips for implementing strategies.</a:t>
            </a:r>
          </a:p>
          <a:p>
            <a:pPr lvl="0"/>
            <a:r>
              <a:rPr lang="en-GB" dirty="0"/>
              <a:t>Learn how the strategies will help manage behaviour. </a:t>
            </a:r>
          </a:p>
          <a:p>
            <a:pPr lvl="0"/>
            <a:r>
              <a:rPr lang="en-GB" dirty="0"/>
              <a:t>Provide an opportunity to ask questions and discuss ADHD behavioural issues being experienced.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4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Giving Effective Instructions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Stay calm. It models appropriate behaviour and prevents raising your voice. </a:t>
            </a:r>
          </a:p>
          <a:p>
            <a:r>
              <a:rPr lang="en-GB" dirty="0"/>
              <a:t>Be clear and straightforward. “Please go and get your coat,” not, “Can you go and get your coat?” </a:t>
            </a:r>
          </a:p>
          <a:p>
            <a:r>
              <a:rPr lang="en-GB" dirty="0"/>
              <a:t>Give instructions one at a time. A series is harder to remember. </a:t>
            </a:r>
          </a:p>
          <a:p>
            <a:r>
              <a:rPr lang="en-GB" dirty="0"/>
              <a:t>Wait for follow-through. Catch it with praise. </a:t>
            </a:r>
          </a:p>
          <a:p>
            <a:r>
              <a:rPr lang="en-GB" dirty="0"/>
              <a:t>Avoid “no,” “stop,” and “don’t.” Say what you </a:t>
            </a:r>
            <a:r>
              <a:rPr lang="en-GB" i="1" dirty="0"/>
              <a:t>want </a:t>
            </a:r>
            <a:r>
              <a:rPr lang="en-GB" dirty="0"/>
              <a:t>your child to do. </a:t>
            </a:r>
          </a:p>
        </p:txBody>
      </p:sp>
      <p:pic>
        <p:nvPicPr>
          <p:cNvPr id="5" name="Picture 4" descr="Global Greek World: Visit GREECE This Summ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44" y="4660076"/>
            <a:ext cx="38671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07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11572"/>
              </p:ext>
            </p:extLst>
          </p:nvPr>
        </p:nvGraphicFramePr>
        <p:xfrm>
          <a:off x="1605537" y="1763702"/>
          <a:ext cx="8128000" cy="338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960">
                  <a:extLst>
                    <a:ext uri="{9D8B030D-6E8A-4147-A177-3AD203B41FA5}">
                      <a16:colId xmlns:a16="http://schemas.microsoft.com/office/drawing/2014/main" val="2998197350"/>
                    </a:ext>
                  </a:extLst>
                </a:gridCol>
                <a:gridCol w="5527040">
                  <a:extLst>
                    <a:ext uri="{9D8B030D-6E8A-4147-A177-3AD203B41FA5}">
                      <a16:colId xmlns:a16="http://schemas.microsoft.com/office/drawing/2014/main" val="1015495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Coaching Statement / Specific Praise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68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Concentrating / Focusing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“You are so focused on your reading.”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81196"/>
                  </a:ext>
                </a:extLst>
              </a:tr>
              <a:tr h="723054">
                <a:tc>
                  <a:txBody>
                    <a:bodyPr/>
                    <a:lstStyle/>
                    <a:p>
                      <a:r>
                        <a:rPr lang="en-GB" dirty="0"/>
                        <a:t>Following Directions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“You read those directions really carefully before starting on your worksheet.”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71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Paying Attention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“I could see that</a:t>
                      </a:r>
                      <a:r>
                        <a:rPr lang="en-GB" baseline="0" dirty="0"/>
                        <a:t> you were </a:t>
                      </a:r>
                      <a:r>
                        <a:rPr lang="en-GB" dirty="0"/>
                        <a:t>really listening to me when I gave you those</a:t>
                      </a:r>
                      <a:r>
                        <a:rPr lang="en-GB" baseline="0" dirty="0"/>
                        <a:t> instructions</a:t>
                      </a:r>
                      <a:r>
                        <a:rPr lang="en-GB" dirty="0"/>
                        <a:t>.”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82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Best 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“You worked hard to give really good answers to those questions.”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30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“You worked that out all by yourself.”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256242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686560" y="655649"/>
            <a:ext cx="10515600" cy="7118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Schoolwork Coaching </a:t>
            </a:r>
          </a:p>
        </p:txBody>
      </p:sp>
    </p:spTree>
    <p:extLst>
      <p:ext uri="{BB962C8B-B14F-4D97-AF65-F5344CB8AC3E}">
        <p14:creationId xmlns:p14="http://schemas.microsoft.com/office/powerpoint/2010/main" val="423314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Coaching Statements</a:t>
            </a:r>
          </a:p>
        </p:txBody>
      </p:sp>
      <p:pic>
        <p:nvPicPr>
          <p:cNvPr id="4" name="Content Placeholder 3" descr="Student learning with laptops: Measuring the effectiveness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9" y="1485381"/>
            <a:ext cx="5905500" cy="3543300"/>
          </a:xfrm>
        </p:spPr>
      </p:pic>
      <p:pic>
        <p:nvPicPr>
          <p:cNvPr id="5" name="Picture 4" descr="The Montessori Child at Home: Chores at home and thei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29" y="2967584"/>
            <a:ext cx="5831068" cy="3890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8901" y="1307939"/>
            <a:ext cx="394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Think of one coaching statement / specific praise for each image…</a:t>
            </a:r>
          </a:p>
        </p:txBody>
      </p:sp>
    </p:spTree>
    <p:extLst>
      <p:ext uri="{BB962C8B-B14F-4D97-AF65-F5344CB8AC3E}">
        <p14:creationId xmlns:p14="http://schemas.microsoft.com/office/powerpoint/2010/main" val="8854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Facilitating Persistence – 5 P’s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Praise – lead with past successes</a:t>
            </a:r>
          </a:p>
          <a:p>
            <a:endParaRPr lang="en-GB" dirty="0"/>
          </a:p>
          <a:p>
            <a:r>
              <a:rPr lang="en-GB" dirty="0"/>
              <a:t>Predict – make a positive prediction</a:t>
            </a:r>
          </a:p>
          <a:p>
            <a:endParaRPr lang="en-GB" dirty="0"/>
          </a:p>
          <a:p>
            <a:r>
              <a:rPr lang="en-GB" dirty="0"/>
              <a:t>Prompt – Break tasks down, start with the easy stuff; reinforce small steps towards the goal</a:t>
            </a:r>
          </a:p>
          <a:p>
            <a:endParaRPr lang="en-GB" dirty="0"/>
          </a:p>
          <a:p>
            <a:r>
              <a:rPr lang="en-GB" dirty="0"/>
              <a:t>Patience</a:t>
            </a:r>
          </a:p>
          <a:p>
            <a:r>
              <a:rPr lang="en-GB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3455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6160304" cy="792088"/>
          </a:xfrm>
        </p:spPr>
        <p:txBody>
          <a:bodyPr/>
          <a:lstStyle/>
          <a:p>
            <a:r>
              <a:rPr lang="en-GB" dirty="0"/>
              <a:t>Coaching Statements</a:t>
            </a:r>
          </a:p>
        </p:txBody>
      </p:sp>
      <p:pic>
        <p:nvPicPr>
          <p:cNvPr id="4" name="Content Placeholder 3" descr="Student learning with laptops: Measuring the effectiveness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9" y="1485381"/>
            <a:ext cx="5905500" cy="3543300"/>
          </a:xfrm>
        </p:spPr>
      </p:pic>
      <p:pic>
        <p:nvPicPr>
          <p:cNvPr id="5" name="Picture 4" descr="The Montessori Child at Home: Chores at home and thei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29" y="2967584"/>
            <a:ext cx="5831068" cy="3890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4728" y="925974"/>
            <a:ext cx="4313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Now turn your coaching statement into ‘praise, predict and prompt’ (3 P’s) …</a:t>
            </a:r>
          </a:p>
        </p:txBody>
      </p:sp>
    </p:spTree>
    <p:extLst>
      <p:ext uri="{BB962C8B-B14F-4D97-AF65-F5344CB8AC3E}">
        <p14:creationId xmlns:p14="http://schemas.microsoft.com/office/powerpoint/2010/main" val="3662739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90700" y="190500"/>
            <a:ext cx="8763000" cy="600075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2563512" y="4929660"/>
            <a:ext cx="7154562" cy="6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96962" y="3867665"/>
            <a:ext cx="5436973" cy="11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12508" y="2767914"/>
            <a:ext cx="3793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40411" y="1618735"/>
            <a:ext cx="2088292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4541" y="5436973"/>
            <a:ext cx="651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Setting the stage for success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2508" y="4238368"/>
            <a:ext cx="449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Positive attending and active ignoring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7924" y="3190875"/>
            <a:ext cx="3225114" cy="36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Give good directions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6095" y="1889814"/>
            <a:ext cx="282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Behaviour plans and reward systems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4626" y="568411"/>
            <a:ext cx="187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Consequences for misbehaviour</a:t>
            </a:r>
          </a:p>
        </p:txBody>
      </p:sp>
      <p:sp>
        <p:nvSpPr>
          <p:cNvPr id="22" name="Right Arrow 21"/>
          <p:cNvSpPr/>
          <p:nvPr/>
        </p:nvSpPr>
        <p:spPr>
          <a:xfrm rot="18397600">
            <a:off x="45519" y="3089866"/>
            <a:ext cx="5866247" cy="469556"/>
          </a:xfrm>
          <a:prstGeom prst="rightArrow">
            <a:avLst>
              <a:gd name="adj1" fmla="val 482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30103" y="5806305"/>
            <a:ext cx="177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 here and use frequently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1561" y="605398"/>
            <a:ext cx="159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sparingly</a:t>
            </a:r>
          </a:p>
        </p:txBody>
      </p:sp>
      <p:sp>
        <p:nvSpPr>
          <p:cNvPr id="3" name="Left Arrow 2"/>
          <p:cNvSpPr/>
          <p:nvPr/>
        </p:nvSpPr>
        <p:spPr>
          <a:xfrm rot="20170243">
            <a:off x="6832564" y="716890"/>
            <a:ext cx="532938" cy="460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54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Behavioural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b="1" dirty="0"/>
              <a:t>What </a:t>
            </a:r>
            <a:r>
              <a:rPr lang="en-GB" dirty="0"/>
              <a:t>is the behaviour? </a:t>
            </a:r>
          </a:p>
          <a:p>
            <a:pPr marL="534988" indent="0">
              <a:buNone/>
            </a:pPr>
            <a:r>
              <a:rPr lang="en-GB" dirty="0"/>
              <a:t>–Define behaviours in </a:t>
            </a:r>
            <a:r>
              <a:rPr lang="en-GB" b="1" dirty="0"/>
              <a:t>specific</a:t>
            </a:r>
            <a:r>
              <a:rPr lang="en-GB" dirty="0"/>
              <a:t>, </a:t>
            </a:r>
            <a:r>
              <a:rPr lang="en-GB" b="1" dirty="0"/>
              <a:t>observable </a:t>
            </a:r>
            <a:r>
              <a:rPr lang="en-GB" dirty="0"/>
              <a:t>&amp; </a:t>
            </a:r>
            <a:r>
              <a:rPr lang="en-GB" b="1" dirty="0"/>
              <a:t>measurable </a:t>
            </a:r>
            <a:r>
              <a:rPr lang="en-GB" dirty="0"/>
              <a:t>terms </a:t>
            </a:r>
          </a:p>
          <a:p>
            <a:r>
              <a:rPr lang="en-GB" b="1" dirty="0"/>
              <a:t>When </a:t>
            </a:r>
            <a:r>
              <a:rPr lang="en-GB" dirty="0"/>
              <a:t>does it take place? </a:t>
            </a:r>
          </a:p>
          <a:p>
            <a:r>
              <a:rPr lang="en-GB" b="1" dirty="0"/>
              <a:t>Where </a:t>
            </a:r>
            <a:r>
              <a:rPr lang="en-GB" dirty="0"/>
              <a:t>does it take place? </a:t>
            </a:r>
          </a:p>
          <a:p>
            <a:r>
              <a:rPr lang="en-GB" b="1" dirty="0"/>
              <a:t>With Whom </a:t>
            </a:r>
            <a:r>
              <a:rPr lang="en-GB" dirty="0"/>
              <a:t>does it take place? </a:t>
            </a:r>
          </a:p>
          <a:p>
            <a:r>
              <a:rPr lang="en-GB" b="1" dirty="0"/>
              <a:t>Why </a:t>
            </a:r>
            <a:r>
              <a:rPr lang="en-GB" dirty="0"/>
              <a:t>does it take place (i.e., what’s the function of the behaviour)? </a:t>
            </a:r>
          </a:p>
          <a:p>
            <a:pPr marL="989013" indent="0">
              <a:buNone/>
            </a:pPr>
            <a:r>
              <a:rPr lang="en-GB" dirty="0"/>
              <a:t>–Sensory </a:t>
            </a:r>
          </a:p>
          <a:p>
            <a:pPr marL="989013" indent="0">
              <a:buNone/>
            </a:pPr>
            <a:r>
              <a:rPr lang="en-GB" dirty="0"/>
              <a:t>–Escape </a:t>
            </a:r>
          </a:p>
          <a:p>
            <a:pPr marL="989013" indent="0">
              <a:buNone/>
            </a:pPr>
            <a:r>
              <a:rPr lang="en-GB" dirty="0"/>
              <a:t>–Attention </a:t>
            </a:r>
          </a:p>
          <a:p>
            <a:pPr marL="989013" indent="0">
              <a:buNone/>
            </a:pPr>
            <a:r>
              <a:rPr lang="en-GB" dirty="0"/>
              <a:t>–Tangible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95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5" y="620688"/>
            <a:ext cx="11736729" cy="792088"/>
          </a:xfrm>
        </p:spPr>
        <p:txBody>
          <a:bodyPr>
            <a:normAutofit fontScale="90000"/>
          </a:bodyPr>
          <a:lstStyle/>
          <a:p>
            <a:r>
              <a:rPr lang="en-GB" dirty="0"/>
              <a:t>ABC Chart – Antecedents Behaviour Consequences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02025" y="3205163"/>
            <a:ext cx="885825" cy="146050"/>
            <a:chOff x="1154" y="1473"/>
            <a:chExt cx="1397" cy="23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54" y="1473"/>
              <a:ext cx="1397" cy="230"/>
            </a:xfrm>
            <a:custGeom>
              <a:avLst/>
              <a:gdLst>
                <a:gd name="T0" fmla="+- 0 1154 1154"/>
                <a:gd name="T1" fmla="*/ T0 w 1397"/>
                <a:gd name="T2" fmla="+- 0 1704 1473"/>
                <a:gd name="T3" fmla="*/ 1704 h 230"/>
                <a:gd name="T4" fmla="+- 0 2551 1154"/>
                <a:gd name="T5" fmla="*/ T4 w 1397"/>
                <a:gd name="T6" fmla="+- 0 1704 1473"/>
                <a:gd name="T7" fmla="*/ 1704 h 230"/>
                <a:gd name="T8" fmla="+- 0 2551 1154"/>
                <a:gd name="T9" fmla="*/ T8 w 1397"/>
                <a:gd name="T10" fmla="+- 0 1473 1473"/>
                <a:gd name="T11" fmla="*/ 1473 h 230"/>
                <a:gd name="T12" fmla="+- 0 1154 1154"/>
                <a:gd name="T13" fmla="*/ T12 w 1397"/>
                <a:gd name="T14" fmla="+- 0 1473 1473"/>
                <a:gd name="T15" fmla="*/ 1473 h 230"/>
                <a:gd name="T16" fmla="+- 0 1154 1154"/>
                <a:gd name="T17" fmla="*/ T16 w 1397"/>
                <a:gd name="T18" fmla="+- 0 1704 1473"/>
                <a:gd name="T19" fmla="*/ 1704 h 2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397" h="230">
                  <a:moveTo>
                    <a:pt x="0" y="231"/>
                  </a:moveTo>
                  <a:lnTo>
                    <a:pt x="1397" y="231"/>
                  </a:lnTo>
                  <a:lnTo>
                    <a:pt x="1397" y="0"/>
                  </a:lnTo>
                  <a:lnTo>
                    <a:pt x="0" y="0"/>
                  </a:lnTo>
                  <a:lnTo>
                    <a:pt x="0" y="231"/>
                  </a:ln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25963" y="3205163"/>
            <a:ext cx="1050925" cy="146050"/>
            <a:chOff x="2767" y="1473"/>
            <a:chExt cx="1656" cy="23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67" y="1473"/>
              <a:ext cx="1656" cy="230"/>
            </a:xfrm>
            <a:custGeom>
              <a:avLst/>
              <a:gdLst>
                <a:gd name="T0" fmla="+- 0 2767 2767"/>
                <a:gd name="T1" fmla="*/ T0 w 1656"/>
                <a:gd name="T2" fmla="+- 0 1704 1473"/>
                <a:gd name="T3" fmla="*/ 1704 h 230"/>
                <a:gd name="T4" fmla="+- 0 4423 2767"/>
                <a:gd name="T5" fmla="*/ T4 w 1656"/>
                <a:gd name="T6" fmla="+- 0 1704 1473"/>
                <a:gd name="T7" fmla="*/ 1704 h 230"/>
                <a:gd name="T8" fmla="+- 0 4423 2767"/>
                <a:gd name="T9" fmla="*/ T8 w 1656"/>
                <a:gd name="T10" fmla="+- 0 1473 1473"/>
                <a:gd name="T11" fmla="*/ 1473 h 230"/>
                <a:gd name="T12" fmla="+- 0 2767 2767"/>
                <a:gd name="T13" fmla="*/ T12 w 1656"/>
                <a:gd name="T14" fmla="+- 0 1473 1473"/>
                <a:gd name="T15" fmla="*/ 1473 h 230"/>
                <a:gd name="T16" fmla="+- 0 2767 2767"/>
                <a:gd name="T17" fmla="*/ T16 w 1656"/>
                <a:gd name="T18" fmla="+- 0 1704 1473"/>
                <a:gd name="T19" fmla="*/ 1704 h 2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6" h="230">
                  <a:moveTo>
                    <a:pt x="0" y="231"/>
                  </a:moveTo>
                  <a:lnTo>
                    <a:pt x="1656" y="231"/>
                  </a:lnTo>
                  <a:lnTo>
                    <a:pt x="1656" y="0"/>
                  </a:lnTo>
                  <a:lnTo>
                    <a:pt x="0" y="0"/>
                  </a:lnTo>
                  <a:lnTo>
                    <a:pt x="0" y="231"/>
                  </a:ln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0" y="3205163"/>
            <a:ext cx="2005013" cy="146050"/>
            <a:chOff x="4639" y="1473"/>
            <a:chExt cx="3158" cy="23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639" y="1473"/>
              <a:ext cx="3158" cy="230"/>
            </a:xfrm>
            <a:custGeom>
              <a:avLst/>
              <a:gdLst>
                <a:gd name="T0" fmla="+- 0 4639 4639"/>
                <a:gd name="T1" fmla="*/ T0 w 3158"/>
                <a:gd name="T2" fmla="+- 0 1704 1473"/>
                <a:gd name="T3" fmla="*/ 1704 h 230"/>
                <a:gd name="T4" fmla="+- 0 7797 4639"/>
                <a:gd name="T5" fmla="*/ T4 w 3158"/>
                <a:gd name="T6" fmla="+- 0 1704 1473"/>
                <a:gd name="T7" fmla="*/ 1704 h 230"/>
                <a:gd name="T8" fmla="+- 0 7797 4639"/>
                <a:gd name="T9" fmla="*/ T8 w 3158"/>
                <a:gd name="T10" fmla="+- 0 1473 1473"/>
                <a:gd name="T11" fmla="*/ 1473 h 230"/>
                <a:gd name="T12" fmla="+- 0 4639 4639"/>
                <a:gd name="T13" fmla="*/ T12 w 3158"/>
                <a:gd name="T14" fmla="+- 0 1473 1473"/>
                <a:gd name="T15" fmla="*/ 1473 h 230"/>
                <a:gd name="T16" fmla="+- 0 4639 4639"/>
                <a:gd name="T17" fmla="*/ T16 w 3158"/>
                <a:gd name="T18" fmla="+- 0 1704 1473"/>
                <a:gd name="T19" fmla="*/ 1704 h 2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158" h="230">
                  <a:moveTo>
                    <a:pt x="0" y="231"/>
                  </a:moveTo>
                  <a:lnTo>
                    <a:pt x="3158" y="231"/>
                  </a:lnTo>
                  <a:lnTo>
                    <a:pt x="3158" y="0"/>
                  </a:lnTo>
                  <a:lnTo>
                    <a:pt x="0" y="0"/>
                  </a:lnTo>
                  <a:lnTo>
                    <a:pt x="0" y="231"/>
                  </a:ln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768600" y="1558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576926"/>
              </p:ext>
            </p:extLst>
          </p:nvPr>
        </p:nvGraphicFramePr>
        <p:xfrm>
          <a:off x="1103869" y="1829753"/>
          <a:ext cx="9555893" cy="34830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98095">
                  <a:extLst>
                    <a:ext uri="{9D8B030D-6E8A-4147-A177-3AD203B41FA5}">
                      <a16:colId xmlns:a16="http://schemas.microsoft.com/office/drawing/2014/main" val="3730658028"/>
                    </a:ext>
                  </a:extLst>
                </a:gridCol>
                <a:gridCol w="1595028">
                  <a:extLst>
                    <a:ext uri="{9D8B030D-6E8A-4147-A177-3AD203B41FA5}">
                      <a16:colId xmlns:a16="http://schemas.microsoft.com/office/drawing/2014/main" val="3270568529"/>
                    </a:ext>
                  </a:extLst>
                </a:gridCol>
                <a:gridCol w="2500370">
                  <a:extLst>
                    <a:ext uri="{9D8B030D-6E8A-4147-A177-3AD203B41FA5}">
                      <a16:colId xmlns:a16="http://schemas.microsoft.com/office/drawing/2014/main" val="121444738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val="2748024042"/>
                    </a:ext>
                  </a:extLst>
                </a:gridCol>
                <a:gridCol w="2108886">
                  <a:extLst>
                    <a:ext uri="{9D8B030D-6E8A-4147-A177-3AD203B41FA5}">
                      <a16:colId xmlns:a16="http://schemas.microsoft.com/office/drawing/2014/main" val="3914073470"/>
                    </a:ext>
                  </a:extLst>
                </a:gridCol>
              </a:tblGrid>
              <a:tr h="504930">
                <a:tc>
                  <a:txBody>
                    <a:bodyPr/>
                    <a:lstStyle/>
                    <a:p>
                      <a:pPr marL="151130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spc="15" dirty="0">
                          <a:effectLst/>
                        </a:rPr>
                        <a:t>D</a:t>
                      </a:r>
                      <a:r>
                        <a:rPr lang="en-US" sz="1400" spc="10" dirty="0">
                          <a:effectLst/>
                        </a:rPr>
                        <a:t>ate/</a:t>
                      </a:r>
                      <a:r>
                        <a:rPr lang="en-US" sz="1400" spc="15" dirty="0">
                          <a:effectLst/>
                        </a:rPr>
                        <a:t>T</a:t>
                      </a:r>
                      <a:r>
                        <a:rPr lang="en-US" sz="1400" spc="5" dirty="0">
                          <a:effectLst/>
                        </a:rPr>
                        <a:t>i</a:t>
                      </a:r>
                      <a:r>
                        <a:rPr lang="en-US" sz="1400" spc="15" dirty="0">
                          <a:effectLst/>
                        </a:rPr>
                        <a:t>m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spc="15" dirty="0">
                          <a:effectLst/>
                        </a:rPr>
                        <a:t>A</a:t>
                      </a:r>
                      <a:r>
                        <a:rPr lang="en-US" sz="1400" spc="10" dirty="0">
                          <a:effectLst/>
                        </a:rPr>
                        <a:t>ct</a:t>
                      </a:r>
                      <a:r>
                        <a:rPr lang="en-US" sz="1400" spc="5" dirty="0">
                          <a:effectLst/>
                        </a:rPr>
                        <a:t>i</a:t>
                      </a:r>
                      <a:r>
                        <a:rPr lang="en-US" sz="1400" spc="10" dirty="0">
                          <a:effectLst/>
                        </a:rPr>
                        <a:t>v</a:t>
                      </a:r>
                      <a:r>
                        <a:rPr lang="en-US" sz="1400" spc="5" dirty="0">
                          <a:effectLst/>
                        </a:rPr>
                        <a:t>i</a:t>
                      </a:r>
                      <a:r>
                        <a:rPr lang="en-US" sz="1400" spc="10" dirty="0">
                          <a:effectLst/>
                        </a:rPr>
                        <a:t>t</a:t>
                      </a:r>
                      <a:r>
                        <a:rPr lang="en-US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1990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spc="15">
                          <a:effectLst/>
                        </a:rPr>
                        <a:t>A</a:t>
                      </a:r>
                      <a:r>
                        <a:rPr lang="en-US" sz="1400" spc="10">
                          <a:effectLst/>
                        </a:rPr>
                        <a:t>nteceden</a:t>
                      </a:r>
                      <a:r>
                        <a:rPr lang="en-US" sz="1400">
                          <a:effectLst/>
                        </a:rPr>
                        <a:t>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463" marR="714375" indent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spc="15" dirty="0">
                          <a:effectLst/>
                        </a:rPr>
                        <a:t>B</a:t>
                      </a:r>
                      <a:r>
                        <a:rPr lang="en-US" sz="1400" spc="10" dirty="0">
                          <a:effectLst/>
                        </a:rPr>
                        <a:t>ehav</a:t>
                      </a:r>
                      <a:r>
                        <a:rPr lang="en-US" sz="1400" spc="5" dirty="0">
                          <a:effectLst/>
                        </a:rPr>
                        <a:t>i</a:t>
                      </a:r>
                      <a:r>
                        <a:rPr lang="en-US" sz="1400" spc="10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Consequenc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2800654"/>
                  </a:ext>
                </a:extLst>
              </a:tr>
              <a:tr h="1149945">
                <a:tc>
                  <a:txBody>
                    <a:bodyPr/>
                    <a:lstStyle/>
                    <a:p>
                      <a:pPr marL="66675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</a:rPr>
                        <a:t>Date/T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en-US" sz="1400" spc="5" dirty="0">
                          <a:effectLst/>
                        </a:rPr>
                        <a:t>m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en-US" sz="1400" spc="-5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whe</a:t>
                      </a: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GB" sz="1400" dirty="0">
                        <a:effectLst/>
                      </a:endParaRPr>
                    </a:p>
                    <a:p>
                      <a:pPr marL="66675" marR="296545">
                        <a:lnSpc>
                          <a:spcPts val="11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en-US" sz="1400" spc="5" dirty="0" err="1">
                          <a:effectLst/>
                        </a:rPr>
                        <a:t>behav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spc="5" dirty="0" err="1">
                          <a:effectLst/>
                        </a:rPr>
                        <a:t>our</a:t>
                      </a:r>
                      <a:r>
                        <a:rPr lang="en-US" sz="1400" spc="5" dirty="0">
                          <a:effectLst/>
                        </a:rPr>
                        <a:t> occurre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W</a:t>
                      </a:r>
                      <a:r>
                        <a:rPr lang="en-US" sz="1400" spc="5" dirty="0">
                          <a:effectLst/>
                        </a:rPr>
                        <a:t>ha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en-US" sz="1400" spc="-3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act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en-US" sz="1400" spc="5" dirty="0">
                          <a:effectLst/>
                        </a:rPr>
                        <a:t>v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en-US" sz="1400" spc="5" dirty="0">
                          <a:effectLst/>
                        </a:rPr>
                        <a:t>t</a:t>
                      </a:r>
                      <a:r>
                        <a:rPr lang="en-US" sz="1400" dirty="0">
                          <a:effectLst/>
                        </a:rPr>
                        <a:t>y</a:t>
                      </a:r>
                      <a:r>
                        <a:rPr lang="en-US" sz="1400" spc="-3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wa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endParaRPr lang="en-GB" sz="1400" dirty="0">
                        <a:effectLst/>
                      </a:endParaRPr>
                    </a:p>
                    <a:p>
                      <a:pPr marL="66675" marR="200660">
                        <a:lnSpc>
                          <a:spcPts val="11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</a:rPr>
                        <a:t>goin</a:t>
                      </a:r>
                      <a:r>
                        <a:rPr lang="en-US" sz="1400" dirty="0">
                          <a:effectLst/>
                        </a:rPr>
                        <a:t>g</a:t>
                      </a:r>
                      <a:r>
                        <a:rPr lang="en-US" sz="1400" spc="-30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en-US" sz="1400" spc="-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whe</a:t>
                      </a: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en-US" sz="1400" spc="-2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the </a:t>
                      </a:r>
                      <a:r>
                        <a:rPr lang="en-US" sz="1400" spc="5" dirty="0" err="1">
                          <a:effectLst/>
                        </a:rPr>
                        <a:t>behav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spc="5" dirty="0" err="1">
                          <a:effectLst/>
                        </a:rPr>
                        <a:t>ou</a:t>
                      </a:r>
                      <a:r>
                        <a:rPr lang="en-US" sz="1400" dirty="0" err="1">
                          <a:effectLst/>
                        </a:rPr>
                        <a:t>r</a:t>
                      </a:r>
                      <a:r>
                        <a:rPr lang="en-US" sz="1400" spc="-40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occurre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W</a:t>
                      </a:r>
                      <a:r>
                        <a:rPr lang="en-US" sz="1400" spc="5" dirty="0">
                          <a:effectLst/>
                        </a:rPr>
                        <a:t>ha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en-US" sz="1400" spc="-3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happene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en-US" sz="1400" spc="-50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r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en-US" sz="1400" spc="5" dirty="0">
                          <a:effectLst/>
                        </a:rPr>
                        <a:t>gh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en-US" sz="1400" spc="-2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befor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en-US" sz="1400" spc="-2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endParaRPr lang="en-GB" sz="1400" dirty="0">
                        <a:effectLst/>
                      </a:endParaRPr>
                    </a:p>
                    <a:p>
                      <a:pPr marL="63500" marR="163195">
                        <a:lnSpc>
                          <a:spcPts val="11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spc="5" dirty="0" err="1">
                          <a:effectLst/>
                        </a:rPr>
                        <a:t>behav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spc="5" dirty="0" err="1">
                          <a:effectLst/>
                        </a:rPr>
                        <a:t>ou</a:t>
                      </a:r>
                      <a:r>
                        <a:rPr lang="en-US" sz="1400" dirty="0" err="1">
                          <a:effectLst/>
                        </a:rPr>
                        <a:t>r</a:t>
                      </a:r>
                      <a:r>
                        <a:rPr lang="en-US" sz="1400" spc="-40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tha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en-US" sz="1400" spc="-25" dirty="0">
                          <a:effectLst/>
                        </a:rPr>
                        <a:t> </a:t>
                      </a:r>
                      <a:r>
                        <a:rPr lang="en-US" sz="1400" u="sng" spc="5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</a:t>
                      </a:r>
                      <a:r>
                        <a:rPr lang="en-US" sz="14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</a:t>
                      </a:r>
                      <a:r>
                        <a:rPr lang="en-US" sz="1400" spc="-2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hav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en-US" sz="1400" spc="-20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tr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en-US" sz="1400" spc="5" dirty="0">
                          <a:effectLst/>
                        </a:rPr>
                        <a:t>ggere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en-US" sz="1400" spc="-40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the </a:t>
                      </a:r>
                      <a:r>
                        <a:rPr lang="en-US" sz="1400" spc="5" dirty="0" err="1">
                          <a:effectLst/>
                        </a:rPr>
                        <a:t>behav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spc="5" dirty="0" err="1">
                          <a:effectLst/>
                        </a:rPr>
                        <a:t>ou</a:t>
                      </a:r>
                      <a:r>
                        <a:rPr lang="en-US" sz="1400" dirty="0" err="1">
                          <a:effectLst/>
                        </a:rPr>
                        <a:t>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W</a:t>
                      </a:r>
                      <a:r>
                        <a:rPr lang="en-US" sz="1400" spc="5" dirty="0">
                          <a:effectLst/>
                        </a:rPr>
                        <a:t>ha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en-US" sz="1400" spc="-3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en-US" sz="1400" spc="5" dirty="0" err="1">
                          <a:effectLst/>
                        </a:rPr>
                        <a:t>behav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spc="5" dirty="0" err="1">
                          <a:effectLst/>
                        </a:rPr>
                        <a:t>ou</a:t>
                      </a:r>
                      <a:r>
                        <a:rPr lang="en-US" sz="1400" dirty="0" err="1">
                          <a:effectLst/>
                        </a:rPr>
                        <a:t>r</a:t>
                      </a:r>
                      <a:r>
                        <a:rPr lang="en-US" sz="1400" spc="-4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looke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en-US" sz="1400" spc="-30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l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en-US" sz="1400" spc="5" dirty="0">
                          <a:effectLst/>
                        </a:rPr>
                        <a:t>k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400" spc="10" dirty="0">
                          <a:effectLst/>
                        </a:rPr>
                        <a:t>W</a:t>
                      </a:r>
                      <a:r>
                        <a:rPr lang="en-US" sz="1400" spc="5" dirty="0">
                          <a:effectLst/>
                        </a:rPr>
                        <a:t>ha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en-US" sz="1400" spc="-3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happene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en-US" sz="1400" spc="-50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afte</a:t>
                      </a:r>
                      <a:r>
                        <a:rPr lang="en-US" sz="1400" dirty="0">
                          <a:effectLst/>
                        </a:rPr>
                        <a:t>r</a:t>
                      </a:r>
                      <a:r>
                        <a:rPr lang="en-US" sz="1400" spc="-2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en-US" sz="1400" spc="5" dirty="0" err="1">
                          <a:effectLst/>
                        </a:rPr>
                        <a:t>behav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spc="5" dirty="0" err="1">
                          <a:effectLst/>
                        </a:rPr>
                        <a:t>our</a:t>
                      </a:r>
                      <a:r>
                        <a:rPr lang="en-US" sz="1400" dirty="0">
                          <a:effectLst/>
                        </a:rPr>
                        <a:t>,</a:t>
                      </a:r>
                      <a:r>
                        <a:rPr lang="en-US" sz="1400" spc="-5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r</a:t>
                      </a:r>
                      <a:endParaRPr lang="en-GB" sz="1400" dirty="0">
                        <a:effectLst/>
                      </a:endParaRPr>
                    </a:p>
                    <a:p>
                      <a:pPr marL="6350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</a:rPr>
                        <a:t>a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en-US" sz="1400" spc="-1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en-US" sz="1400" spc="-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resu</a:t>
                      </a:r>
                      <a:r>
                        <a:rPr lang="en-US" sz="1400" dirty="0">
                          <a:effectLst/>
                        </a:rPr>
                        <a:t>lt</a:t>
                      </a:r>
                      <a:r>
                        <a:rPr lang="en-US" sz="1400" spc="-2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f</a:t>
                      </a:r>
                      <a:r>
                        <a:rPr lang="en-US" sz="1400" spc="-5" dirty="0">
                          <a:effectLst/>
                        </a:rPr>
                        <a:t> </a:t>
                      </a:r>
                      <a:r>
                        <a:rPr lang="en-US" sz="1400" spc="5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en-US" sz="1400" spc="-20" dirty="0">
                          <a:effectLst/>
                        </a:rPr>
                        <a:t> </a:t>
                      </a:r>
                      <a:r>
                        <a:rPr lang="en-US" sz="1400" spc="5" dirty="0" err="1">
                          <a:effectLst/>
                        </a:rPr>
                        <a:t>behaviour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68041358"/>
                  </a:ext>
                </a:extLst>
              </a:tr>
              <a:tr h="918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4Monday 15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March at 5</a:t>
                      </a:r>
                      <a:r>
                        <a:rPr lang="en-US" sz="1400" baseline="0" dirty="0">
                          <a:effectLst/>
                        </a:rPr>
                        <a:t> pm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2400" dirty="0">
                          <a:effectLst/>
                        </a:rPr>
                        <a:t>Tidying up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Asked</a:t>
                      </a:r>
                      <a:r>
                        <a:rPr lang="en-US" sz="1600" baseline="0" dirty="0">
                          <a:effectLst/>
                        </a:rPr>
                        <a:t> Stacey to tidy up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 Stacey swept</a:t>
                      </a:r>
                      <a:r>
                        <a:rPr lang="en-US" sz="1400" baseline="0" dirty="0">
                          <a:effectLst/>
                        </a:rPr>
                        <a:t> the toys off the table.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I</a:t>
                      </a:r>
                      <a:r>
                        <a:rPr lang="en-US" sz="1600" dirty="0">
                          <a:effectLst/>
                        </a:rPr>
                        <a:t> sent her to her room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75379"/>
                  </a:ext>
                </a:extLst>
              </a:tr>
              <a:tr h="909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670369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906" y="5764192"/>
            <a:ext cx="1023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Activity</a:t>
            </a:r>
            <a:r>
              <a:rPr lang="en-GB" sz="2000" dirty="0"/>
              <a:t>: This of the most recent event that led to the behaviour of concern. Fill in one row of the chart for this event.</a:t>
            </a:r>
          </a:p>
        </p:txBody>
      </p:sp>
    </p:spTree>
    <p:extLst>
      <p:ext uri="{BB962C8B-B14F-4D97-AF65-F5344CB8AC3E}">
        <p14:creationId xmlns:p14="http://schemas.microsoft.com/office/powerpoint/2010/main" val="3879274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Behaviour Plan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Monitor and define target skills/behaviours </a:t>
            </a:r>
            <a:endParaRPr lang="en-GB" dirty="0"/>
          </a:p>
          <a:p>
            <a:r>
              <a:rPr lang="en-GB" dirty="0"/>
              <a:t>Focus on </a:t>
            </a:r>
            <a:r>
              <a:rPr lang="en-GB" b="1" dirty="0"/>
              <a:t>1-3 specific target behaviours </a:t>
            </a:r>
            <a:r>
              <a:rPr lang="en-GB" dirty="0"/>
              <a:t>at a time </a:t>
            </a:r>
          </a:p>
          <a:p>
            <a:r>
              <a:rPr lang="en-GB" dirty="0"/>
              <a:t>Positively phrased (what to do) </a:t>
            </a:r>
          </a:p>
          <a:p>
            <a:r>
              <a:rPr lang="en-GB" dirty="0"/>
              <a:t>Get specific </a:t>
            </a:r>
          </a:p>
          <a:p>
            <a:r>
              <a:rPr lang="en-GB" dirty="0"/>
              <a:t>Examples: </a:t>
            </a:r>
          </a:p>
          <a:p>
            <a:pPr marL="793750">
              <a:buFont typeface="Courier New" panose="02070309020205020404" pitchFamily="49" charset="0"/>
              <a:buChar char="o"/>
            </a:pPr>
            <a:r>
              <a:rPr lang="en-GB" dirty="0"/>
              <a:t>Get started on schoolwork right away </a:t>
            </a:r>
          </a:p>
          <a:p>
            <a:pPr marL="793750">
              <a:buFont typeface="Courier New" panose="02070309020205020404" pitchFamily="49" charset="0"/>
              <a:buChar char="o"/>
            </a:pPr>
            <a:r>
              <a:rPr lang="en-GB" dirty="0"/>
              <a:t>Focus on lessons for 30 minutes </a:t>
            </a:r>
          </a:p>
          <a:p>
            <a:pPr marL="793750">
              <a:buFont typeface="Courier New" panose="02070309020205020404" pitchFamily="49" charset="0"/>
              <a:buChar char="o"/>
            </a:pPr>
            <a:r>
              <a:rPr lang="en-GB" dirty="0"/>
              <a:t>Stay calm and ask for help when needed </a:t>
            </a:r>
          </a:p>
          <a:p>
            <a:pPr marL="793750">
              <a:buFont typeface="Courier New" panose="02070309020205020404" pitchFamily="49" charset="0"/>
              <a:buChar char="o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Develop a reward menu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Co-create with your child </a:t>
            </a:r>
          </a:p>
        </p:txBody>
      </p:sp>
    </p:spTree>
    <p:extLst>
      <p:ext uri="{BB962C8B-B14F-4D97-AF65-F5344CB8AC3E}">
        <p14:creationId xmlns:p14="http://schemas.microsoft.com/office/powerpoint/2010/main" val="921226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Sample Home-Based Behaviour Chart - Younger Child (3-6 years)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3104" y="1886674"/>
            <a:ext cx="8198220" cy="4747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691" y="3171872"/>
            <a:ext cx="2847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Work out what you would like to see instead.</a:t>
            </a:r>
          </a:p>
        </p:txBody>
      </p:sp>
    </p:spTree>
    <p:extLst>
      <p:ext uri="{BB962C8B-B14F-4D97-AF65-F5344CB8AC3E}">
        <p14:creationId xmlns:p14="http://schemas.microsoft.com/office/powerpoint/2010/main" val="9640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265"/>
            <a:ext cx="10515600" cy="550722"/>
          </a:xfrm>
        </p:spPr>
        <p:txBody>
          <a:bodyPr>
            <a:normAutofit fontScale="90000"/>
          </a:bodyPr>
          <a:lstStyle/>
          <a:p>
            <a:r>
              <a:rPr lang="en-GB"/>
              <a:t>ADHD is a Superpower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375"/>
            <a:ext cx="10515600" cy="4351338"/>
          </a:xfrm>
        </p:spPr>
        <p:txBody>
          <a:bodyPr/>
          <a:lstStyle/>
          <a:p>
            <a:r>
              <a:rPr lang="en-GB" dirty="0"/>
              <a:t>https://www.bbc.co.uk/news/av/stories-47630021</a:t>
            </a:r>
          </a:p>
          <a:p>
            <a:r>
              <a:rPr lang="en-GB" dirty="0"/>
              <a:t>Reframing ADHD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02555"/>
              </p:ext>
            </p:extLst>
          </p:nvPr>
        </p:nvGraphicFramePr>
        <p:xfrm>
          <a:off x="942971" y="2409827"/>
          <a:ext cx="7096128" cy="3783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8064">
                  <a:extLst>
                    <a:ext uri="{9D8B030D-6E8A-4147-A177-3AD203B41FA5}">
                      <a16:colId xmlns:a16="http://schemas.microsoft.com/office/drawing/2014/main" val="3164777774"/>
                    </a:ext>
                  </a:extLst>
                </a:gridCol>
                <a:gridCol w="3548064">
                  <a:extLst>
                    <a:ext uri="{9D8B030D-6E8A-4147-A177-3AD203B41FA5}">
                      <a16:colId xmlns:a16="http://schemas.microsoft.com/office/drawing/2014/main" val="2308654610"/>
                    </a:ext>
                  </a:extLst>
                </a:gridCol>
              </a:tblGrid>
              <a:tr h="373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Easily distracted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Has high levels of awareness and observation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189043"/>
                  </a:ext>
                </a:extLst>
              </a:tr>
              <a:tr h="384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Restless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Energetic and lively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740848"/>
                  </a:ext>
                </a:extLst>
              </a:tr>
              <a:tr h="384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Goes off at a tangent.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Individualistic and independent.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167940"/>
                  </a:ext>
                </a:extLst>
              </a:tr>
              <a:tr h="768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Forgetful.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Absorbed in their own thoughts.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661232"/>
                  </a:ext>
                </a:extLst>
              </a:tr>
              <a:tr h="384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Interrupts others.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Enthusiastic about contributing.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253094"/>
                  </a:ext>
                </a:extLst>
              </a:tr>
              <a:tr h="384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Untidy work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Look for signs of effort despite difficulties.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259878"/>
                  </a:ext>
                </a:extLst>
              </a:tr>
              <a:tr h="384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Selfish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Single-minded in pursuit of goals.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32170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93722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95995" y="2786380"/>
            <a:ext cx="2757805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This is a growth </a:t>
            </a:r>
            <a:r>
              <a:rPr lang="en-GB" sz="2400" b="1" dirty="0" err="1"/>
              <a:t>mindset</a:t>
            </a:r>
            <a:r>
              <a:rPr lang="en-GB" sz="2400" b="1" dirty="0"/>
              <a:t> approach that may help to maintain a positive relationship with children with ADHD.</a:t>
            </a:r>
          </a:p>
        </p:txBody>
      </p:sp>
    </p:spTree>
    <p:extLst>
      <p:ext uri="{BB962C8B-B14F-4D97-AF65-F5344CB8AC3E}">
        <p14:creationId xmlns:p14="http://schemas.microsoft.com/office/powerpoint/2010/main" val="3212855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Home-Based Behaviour Chart - Older Child (6 years +)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9443" y="1412776"/>
            <a:ext cx="6600572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21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72" y="527209"/>
            <a:ext cx="10515600" cy="1325563"/>
          </a:xfrm>
        </p:spPr>
        <p:txBody>
          <a:bodyPr/>
          <a:lstStyle/>
          <a:p>
            <a:r>
              <a:rPr lang="en-GB" dirty="0"/>
              <a:t>Points System (Ages 12-15)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360" y="4721225"/>
            <a:ext cx="937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Make a list of rewards and privileges; include everyday and special privileges (at least 10 total) </a:t>
            </a:r>
          </a:p>
          <a:p>
            <a:r>
              <a:rPr lang="en-GB" dirty="0"/>
              <a:t>Make a list of jobs/responsibilities and activities your child has difficulty completing (range 100 to 1000 points) 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801225" y="59346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Barkley &amp; Robin, 2014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5360" y="1487488"/>
          <a:ext cx="81280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9963155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0450512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7916801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3027778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54952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Deposits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Withdrawals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Bala</a:t>
                      </a:r>
                      <a:r>
                        <a:rPr lang="en-GB" baseline="0" dirty="0"/>
                        <a:t>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737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01/02/20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Completed work without parent</a:t>
                      </a:r>
                      <a:r>
                        <a:rPr lang="en-GB" baseline="0" dirty="0"/>
                        <a:t> reminders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647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01/02/20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Tidied</a:t>
                      </a:r>
                      <a:r>
                        <a:rPr lang="en-GB" baseline="0" dirty="0"/>
                        <a:t> 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43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01/02/20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</a:t>
                      </a:r>
                      <a:r>
                        <a:rPr lang="en-GB" dirty="0" err="1"/>
                        <a:t>mins</a:t>
                      </a:r>
                      <a:r>
                        <a:rPr lang="en-GB" dirty="0"/>
                        <a:t> of Xbox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6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40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960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Reward and Consequence-Based Behavioural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9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•</a:t>
            </a:r>
            <a:r>
              <a:rPr lang="en-GB" b="1" dirty="0"/>
              <a:t>Consequence based</a:t>
            </a:r>
          </a:p>
          <a:p>
            <a:pPr marL="0" indent="0">
              <a:buNone/>
            </a:pPr>
            <a:r>
              <a:rPr lang="en-GB" dirty="0"/>
              <a:t>–Identify desired alternative behaviour</a:t>
            </a:r>
          </a:p>
          <a:p>
            <a:pPr marL="0" indent="0">
              <a:buNone/>
            </a:pPr>
            <a:r>
              <a:rPr lang="en-GB" dirty="0"/>
              <a:t>–Reward alternative behaviour (points,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–Withdraw privilege/points for negative behaviour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b="1" dirty="0"/>
              <a:t>Reward based</a:t>
            </a:r>
          </a:p>
          <a:p>
            <a:pPr marL="0" indent="0">
              <a:buNone/>
            </a:pPr>
            <a:r>
              <a:rPr lang="en-GB" dirty="0"/>
              <a:t>–Rehearse desired behaviour when calm</a:t>
            </a:r>
          </a:p>
          <a:p>
            <a:pPr marL="0" indent="0">
              <a:buNone/>
            </a:pPr>
            <a:r>
              <a:rPr lang="en-GB" dirty="0"/>
              <a:t>–Remind and praise/reward gradual improvement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b="1" dirty="0"/>
              <a:t>Problem-solving (empowerment) based </a:t>
            </a:r>
          </a:p>
          <a:p>
            <a:pPr marL="0" indent="0">
              <a:buNone/>
            </a:pPr>
            <a:r>
              <a:rPr lang="en-GB" dirty="0"/>
              <a:t>–Identify goal</a:t>
            </a:r>
          </a:p>
          <a:p>
            <a:pPr marL="0" indent="0">
              <a:buNone/>
            </a:pPr>
            <a:r>
              <a:rPr lang="en-GB" dirty="0"/>
              <a:t>–Alternative means of achieving goal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78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for Children and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Focus on one issue first</a:t>
            </a:r>
          </a:p>
          <a:p>
            <a:r>
              <a:rPr lang="en-GB" dirty="0"/>
              <a:t>Normative versus extreme levels</a:t>
            </a:r>
          </a:p>
          <a:p>
            <a:r>
              <a:rPr lang="en-GB" dirty="0"/>
              <a:t>Anticipate and plan for situations</a:t>
            </a:r>
          </a:p>
          <a:p>
            <a:pPr marL="630238" indent="-92075">
              <a:buNone/>
              <a:tabLst>
                <a:tab pos="630238" algn="l"/>
              </a:tabLst>
            </a:pPr>
            <a:r>
              <a:rPr lang="en-GB" dirty="0"/>
              <a:t>–Triggers tend to be recurrent</a:t>
            </a:r>
          </a:p>
          <a:p>
            <a:r>
              <a:rPr lang="en-GB" dirty="0"/>
              <a:t>Warmth and consistency </a:t>
            </a:r>
          </a:p>
          <a:p>
            <a:pPr marL="447675" indent="0">
              <a:buNone/>
            </a:pPr>
            <a:r>
              <a:rPr lang="en-GB" dirty="0"/>
              <a:t>–But identify and avoid “secondary gain”</a:t>
            </a:r>
          </a:p>
        </p:txBody>
      </p:sp>
      <p:pic>
        <p:nvPicPr>
          <p:cNvPr id="4" name="Picture 3" descr="Stomping Tantrum (move) - Bulbapedia, the community-drive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48" y="3981691"/>
            <a:ext cx="3806757" cy="21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01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90700" y="190500"/>
            <a:ext cx="8763000" cy="600075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43200" y="4947287"/>
            <a:ext cx="6944601" cy="19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96962" y="3867665"/>
            <a:ext cx="5436973" cy="11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12508" y="2767914"/>
            <a:ext cx="3793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40411" y="1618735"/>
            <a:ext cx="2088292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4541" y="5436973"/>
            <a:ext cx="651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Setting the stage for success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2508" y="4238368"/>
            <a:ext cx="449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Positive attending and active ignoring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7924" y="3190875"/>
            <a:ext cx="3225114" cy="36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Give good directions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3913" y="1952878"/>
            <a:ext cx="231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Behaviour plans and reward systems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4081" y="541069"/>
            <a:ext cx="223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Consequences for misbehaviour</a:t>
            </a:r>
          </a:p>
        </p:txBody>
      </p:sp>
      <p:sp>
        <p:nvSpPr>
          <p:cNvPr id="22" name="Right Arrow 21"/>
          <p:cNvSpPr/>
          <p:nvPr/>
        </p:nvSpPr>
        <p:spPr>
          <a:xfrm rot="18397600">
            <a:off x="45519" y="3089866"/>
            <a:ext cx="5866247" cy="469556"/>
          </a:xfrm>
          <a:prstGeom prst="rightArrow">
            <a:avLst>
              <a:gd name="adj1" fmla="val 482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30103" y="5806305"/>
            <a:ext cx="177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 here and use frequently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7253" y="632956"/>
            <a:ext cx="159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sparingly</a:t>
            </a:r>
          </a:p>
        </p:txBody>
      </p:sp>
      <p:sp>
        <p:nvSpPr>
          <p:cNvPr id="3" name="Left Arrow 2"/>
          <p:cNvSpPr/>
          <p:nvPr/>
        </p:nvSpPr>
        <p:spPr>
          <a:xfrm rot="20734855">
            <a:off x="6693239" y="683820"/>
            <a:ext cx="429399" cy="1650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60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Guidelines for Consequences for Misbehaviour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/>
              <a:t>Why harsh punishments are ineffective: </a:t>
            </a:r>
            <a:endParaRPr lang="en-GB" dirty="0"/>
          </a:p>
          <a:p>
            <a:r>
              <a:rPr lang="en-GB" dirty="0"/>
              <a:t>Only have short-term success </a:t>
            </a:r>
          </a:p>
          <a:p>
            <a:r>
              <a:rPr lang="en-GB" dirty="0"/>
              <a:t>Increase emotional reaction from your child </a:t>
            </a:r>
          </a:p>
          <a:p>
            <a:r>
              <a:rPr lang="en-GB" dirty="0"/>
              <a:t>Deteriorates quality of parent-child interaction </a:t>
            </a:r>
          </a:p>
          <a:p>
            <a:r>
              <a:rPr lang="en-GB" dirty="0"/>
              <a:t>Teaches child what NOT to do; it does not TEACH </a:t>
            </a:r>
          </a:p>
          <a:p>
            <a:pPr marL="358775" indent="0">
              <a:buNone/>
            </a:pPr>
            <a:r>
              <a:rPr lang="en-GB" dirty="0"/>
              <a:t>appropriate behaviour </a:t>
            </a:r>
          </a:p>
          <a:p>
            <a:endParaRPr lang="en-GB" dirty="0"/>
          </a:p>
        </p:txBody>
      </p:sp>
      <p:pic>
        <p:nvPicPr>
          <p:cNvPr id="5" name="Picture 4" descr="My World – My Perception: Don’t Hit Me Teach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26" y="2467679"/>
            <a:ext cx="26193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74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Guidelines for Consequences for Misbehaviour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Establish your consequence plan in </a:t>
            </a:r>
            <a:r>
              <a:rPr lang="en-GB" b="1" dirty="0"/>
              <a:t>advance </a:t>
            </a:r>
            <a:endParaRPr lang="en-GB" dirty="0"/>
          </a:p>
          <a:p>
            <a:r>
              <a:rPr lang="en-GB" dirty="0"/>
              <a:t>Administer the consequence in a </a:t>
            </a:r>
            <a:r>
              <a:rPr lang="en-GB" b="1" dirty="0"/>
              <a:t>neutral </a:t>
            </a:r>
            <a:r>
              <a:rPr lang="en-GB" dirty="0"/>
              <a:t>and </a:t>
            </a:r>
            <a:r>
              <a:rPr lang="en-GB" b="1" dirty="0"/>
              <a:t>calm </a:t>
            </a:r>
            <a:r>
              <a:rPr lang="en-GB" dirty="0"/>
              <a:t>voice </a:t>
            </a:r>
          </a:p>
          <a:p>
            <a:r>
              <a:rPr lang="en-GB" dirty="0"/>
              <a:t>Use </a:t>
            </a:r>
            <a:r>
              <a:rPr lang="en-GB" b="1" dirty="0"/>
              <a:t>sparingly </a:t>
            </a:r>
            <a:endParaRPr lang="en-GB" dirty="0"/>
          </a:p>
          <a:p>
            <a:r>
              <a:rPr lang="en-GB" dirty="0"/>
              <a:t>Administer </a:t>
            </a:r>
            <a:r>
              <a:rPr lang="en-GB" b="1" dirty="0"/>
              <a:t>immediately </a:t>
            </a:r>
            <a:r>
              <a:rPr lang="en-GB" dirty="0"/>
              <a:t>after the behaviour occurs </a:t>
            </a:r>
          </a:p>
          <a:p>
            <a:r>
              <a:rPr lang="en-GB" dirty="0"/>
              <a:t>Give consequences in </a:t>
            </a:r>
            <a:r>
              <a:rPr lang="en-GB" b="1" dirty="0"/>
              <a:t>small doses; </a:t>
            </a:r>
            <a:r>
              <a:rPr lang="en-GB" dirty="0"/>
              <a:t>let the medicine do the work! </a:t>
            </a:r>
          </a:p>
          <a:p>
            <a:r>
              <a:rPr lang="en-GB" dirty="0"/>
              <a:t>Remember to </a:t>
            </a:r>
            <a:r>
              <a:rPr lang="en-GB" b="1" dirty="0"/>
              <a:t>reset </a:t>
            </a:r>
            <a:r>
              <a:rPr lang="en-GB" dirty="0"/>
              <a:t>after delivering a consequence </a:t>
            </a:r>
          </a:p>
          <a:p>
            <a:r>
              <a:rPr lang="en-GB" b="1" dirty="0"/>
              <a:t>Be consistent </a:t>
            </a:r>
            <a:r>
              <a:rPr lang="en-GB" dirty="0"/>
              <a:t>– if you say it, follow through </a:t>
            </a:r>
          </a:p>
          <a:p>
            <a:r>
              <a:rPr lang="en-GB" b="1" dirty="0"/>
              <a:t>Remember </a:t>
            </a:r>
            <a:r>
              <a:rPr lang="en-GB" dirty="0"/>
              <a:t>to continue implementation of positive behaviour management strategies! </a:t>
            </a:r>
          </a:p>
        </p:txBody>
      </p:sp>
    </p:spTree>
    <p:extLst>
      <p:ext uri="{BB962C8B-B14F-4D97-AF65-F5344CB8AC3E}">
        <p14:creationId xmlns:p14="http://schemas.microsoft.com/office/powerpoint/2010/main" val="1759015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Emotional Dysregulation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 form of communication</a:t>
            </a:r>
          </a:p>
          <a:p>
            <a:r>
              <a:rPr lang="en-GB" b="1" dirty="0"/>
              <a:t>General emotional dysregulation </a:t>
            </a:r>
          </a:p>
          <a:p>
            <a:r>
              <a:rPr lang="en-GB" dirty="0"/>
              <a:t>–struggling to adapt/match their emotional intensity to the situation </a:t>
            </a:r>
          </a:p>
          <a:p>
            <a:r>
              <a:rPr lang="en-GB" b="1" dirty="0"/>
              <a:t>Emotional intensity </a:t>
            </a:r>
          </a:p>
          <a:p>
            <a:r>
              <a:rPr lang="en-GB" dirty="0"/>
              <a:t>–people with ADHD experience emotions more intensely </a:t>
            </a:r>
          </a:p>
          <a:p>
            <a:r>
              <a:rPr lang="en-GB" dirty="0"/>
              <a:t>–teens experience emotions more intensely </a:t>
            </a:r>
          </a:p>
          <a:p>
            <a:r>
              <a:rPr lang="en-GB" b="1" dirty="0"/>
              <a:t>Difficulty recognising &amp; identifying emotions </a:t>
            </a:r>
          </a:p>
          <a:p>
            <a:r>
              <a:rPr lang="en-GB" dirty="0"/>
              <a:t>–their own emotions </a:t>
            </a:r>
          </a:p>
          <a:p>
            <a:r>
              <a:rPr lang="en-GB" dirty="0"/>
              <a:t>–other people’s emotions and the ability to identify them </a:t>
            </a:r>
          </a:p>
          <a:p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9527059" y="1458097"/>
            <a:ext cx="1826741" cy="9267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902910" y="1598309"/>
            <a:ext cx="107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Over-sensitive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912429" y="880228"/>
            <a:ext cx="1927140" cy="106509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Callout 6"/>
          <p:cNvSpPr/>
          <p:nvPr/>
        </p:nvSpPr>
        <p:spPr>
          <a:xfrm>
            <a:off x="9530147" y="5354209"/>
            <a:ext cx="1826741" cy="926757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8766088" y="3955642"/>
            <a:ext cx="1826741" cy="926757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048233" y="4155877"/>
            <a:ext cx="113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Temper tantrum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98908" y="5629851"/>
            <a:ext cx="11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anger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8758" y="990923"/>
            <a:ext cx="144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Can’t control own emotions</a:t>
            </a:r>
          </a:p>
        </p:txBody>
      </p:sp>
    </p:spTree>
    <p:extLst>
      <p:ext uri="{BB962C8B-B14F-4D97-AF65-F5344CB8AC3E}">
        <p14:creationId xmlns:p14="http://schemas.microsoft.com/office/powerpoint/2010/main" val="694590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Emotional Dysregulation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Moods</a:t>
            </a:r>
            <a:r>
              <a:rPr lang="en-GB" dirty="0"/>
              <a:t> </a:t>
            </a:r>
          </a:p>
          <a:p>
            <a:r>
              <a:rPr lang="en-GB" dirty="0"/>
              <a:t>rapid, often exaggerated changes in mood </a:t>
            </a:r>
          </a:p>
          <a:p>
            <a:r>
              <a:rPr lang="en-GB" dirty="0"/>
              <a:t>strong emotions/feelings (uncontrollable laughing or crying, powerful irritability/temper) </a:t>
            </a:r>
          </a:p>
          <a:p>
            <a:r>
              <a:rPr lang="en-GB" dirty="0"/>
              <a:t>sometimes expressed through behaviours that seem exaggerated compared to the situation </a:t>
            </a:r>
          </a:p>
          <a:p>
            <a:pPr marL="0" indent="0">
              <a:buNone/>
            </a:pPr>
            <a:r>
              <a:rPr lang="en-GB" b="1" dirty="0"/>
              <a:t>Irritableness</a:t>
            </a:r>
            <a:r>
              <a:rPr lang="en-GB" dirty="0"/>
              <a:t> </a:t>
            </a:r>
          </a:p>
          <a:p>
            <a:r>
              <a:rPr lang="en-GB" dirty="0"/>
              <a:t>general negative feelings </a:t>
            </a:r>
          </a:p>
          <a:p>
            <a:r>
              <a:rPr lang="en-GB" dirty="0"/>
              <a:t>anger (sometimes displaced) </a:t>
            </a:r>
          </a:p>
          <a:p>
            <a:endParaRPr lang="en-GB" dirty="0"/>
          </a:p>
        </p:txBody>
      </p:sp>
      <p:pic>
        <p:nvPicPr>
          <p:cNvPr id="5" name="Picture 4" descr="Psychology/Lecture - Wikiversi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98" y="4340506"/>
            <a:ext cx="2835360" cy="190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5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Emotional Dysregulation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&gt;&gt;&gt; Dysregulated is dysregulated, regardless of the emotion.&lt;&lt;&lt;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You know their baseline. Look for deviations from the norm:</a:t>
            </a:r>
          </a:p>
          <a:p>
            <a:r>
              <a:rPr lang="en-GB" dirty="0"/>
              <a:t>More movement than usual (pacing, fidgeting, hand-wringing, etc…) </a:t>
            </a:r>
          </a:p>
          <a:p>
            <a:r>
              <a:rPr lang="en-GB" dirty="0"/>
              <a:t>Larger expressions of emotion (yelling, large physical gestures, hiding in their room or under a blanket, grabbing for emphasis, swearing) </a:t>
            </a:r>
          </a:p>
          <a:p>
            <a:r>
              <a:rPr lang="en-GB" dirty="0"/>
              <a:t>Uncontrolled emotions (laughter, crying, punching things) </a:t>
            </a:r>
          </a:p>
          <a:p>
            <a:r>
              <a:rPr lang="en-GB" dirty="0"/>
              <a:t>Smaller gestures (they flip their hood up, they ask/tell you to stop, they shut down or withdraw).</a:t>
            </a:r>
          </a:p>
        </p:txBody>
      </p:sp>
      <p:pic>
        <p:nvPicPr>
          <p:cNvPr id="4" name="Picture 3" descr="Psychology/Lecture - Wikiversi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77" y="4815068"/>
            <a:ext cx="2835360" cy="190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1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Positives Associated with ADHD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4514"/>
            <a:ext cx="4963886" cy="55734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 to adapt quickly to changed circumstances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Divergent thinker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at individual sporting activities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leader in team games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at visual thinking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Highly aware of the environment around him/her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Highly questioning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Highly independent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Highly flexible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Imaginative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Inquisitive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GB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6618514" y="1284514"/>
            <a:ext cx="3918857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Keen to take part and contribute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Perfectionist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Persistence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Sensitive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Sharp observational skills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Tremendous energy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Unusual outlook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motivated can respond very well and with great energy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motivated can change strategies very quickly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Willing to take risks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6" name="Picture 5" descr="HD wallpaper: think positive paper, quote, yellow, no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28" y="4323292"/>
            <a:ext cx="3554186" cy="23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29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Emotional vs. Cognitive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Conflict typically arises because one or more people in an interaction is communicating from an emotional place. </a:t>
            </a:r>
          </a:p>
          <a:p>
            <a:r>
              <a:rPr lang="en-GB" dirty="0"/>
              <a:t>Are you communicating from an emotional place, or a cognitive place? What about the other person? </a:t>
            </a:r>
          </a:p>
          <a:p>
            <a:r>
              <a:rPr lang="en-GB" dirty="0"/>
              <a:t>The closer you are to the topic / the more it affects you, the more likely you are to be communicating from an emotional standpoint. </a:t>
            </a:r>
          </a:p>
          <a:p>
            <a:r>
              <a:rPr lang="en-GB" dirty="0"/>
              <a:t>Communicating from an emotional place is totally valid. It isn’t always helpful. </a:t>
            </a:r>
          </a:p>
          <a:p>
            <a:endParaRPr lang="en-GB" dirty="0"/>
          </a:p>
        </p:txBody>
      </p:sp>
      <p:pic>
        <p:nvPicPr>
          <p:cNvPr id="4" name="Picture 3" descr="Psychology/Lecture - Wikiversi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07" y="4953220"/>
            <a:ext cx="2835360" cy="190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4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Emotional vs. Cognitive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Cognitive communication </a:t>
            </a:r>
            <a:r>
              <a:rPr lang="en-GB" dirty="0"/>
              <a:t>- focused on details, facts, and problem-solving. </a:t>
            </a:r>
          </a:p>
          <a:p>
            <a:r>
              <a:rPr lang="en-GB" dirty="0"/>
              <a:t>It can be focused on winning the argument rather than learning or addressing the problem at hand. </a:t>
            </a:r>
          </a:p>
          <a:p>
            <a:endParaRPr lang="en-GB" dirty="0"/>
          </a:p>
          <a:p>
            <a:r>
              <a:rPr lang="en-GB" b="1" dirty="0"/>
              <a:t>Emotional communication </a:t>
            </a:r>
            <a:r>
              <a:rPr lang="en-GB" dirty="0"/>
              <a:t>- focus on feelings over facts, and is often seeking validation. </a:t>
            </a:r>
          </a:p>
          <a:p>
            <a:r>
              <a:rPr lang="en-GB" dirty="0"/>
              <a:t>It can be defensive, or get caught up in the emotional storm and escalate things as a result. </a:t>
            </a:r>
          </a:p>
          <a:p>
            <a:endParaRPr lang="en-GB" dirty="0"/>
          </a:p>
        </p:txBody>
      </p:sp>
      <p:pic>
        <p:nvPicPr>
          <p:cNvPr id="4" name="Picture 3" descr="Psychology/Lecture - Wikiversi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86" y="4953220"/>
            <a:ext cx="2835360" cy="190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05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Emotional vs. Cognitive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7646"/>
            <a:ext cx="9309904" cy="2056254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Fact-Focus/Analysis/Problem-Solving = Cognitive communication </a:t>
            </a:r>
          </a:p>
          <a:p>
            <a:endParaRPr lang="en-GB" dirty="0"/>
          </a:p>
          <a:p>
            <a:r>
              <a:rPr lang="en-GB" dirty="0"/>
              <a:t>Swearing/Defensiveness/Shut Down = Emotional communication </a:t>
            </a:r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5" name="Picture 4" descr="Upcycled Education: Conscious Discipl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06" y="3680749"/>
            <a:ext cx="3854068" cy="2998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481" y="3938770"/>
            <a:ext cx="5401519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/>
              <a:t>Be aware of your own emotional state when communicating, and try to manage it. If appropriate, name your emotions and the reasons for them to yourself and the other person(s).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20470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Emotional vs. Cognitive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Things that help people move out of emotional communication: </a:t>
            </a:r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GB" dirty="0"/>
              <a:t>Validating emotions </a:t>
            </a:r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GB" dirty="0"/>
              <a:t>Reflective Listening </a:t>
            </a:r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GB" dirty="0"/>
              <a:t>Taking a walk </a:t>
            </a:r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GB" dirty="0"/>
              <a:t>Taking a break from the conversation (Don’t forget to return to it later!) </a:t>
            </a:r>
          </a:p>
          <a:p>
            <a:pPr marL="625475">
              <a:buFont typeface="Courier New" panose="02070309020205020404" pitchFamily="49" charset="0"/>
              <a:buChar char="o"/>
            </a:pPr>
            <a:r>
              <a:rPr lang="en-GB" dirty="0"/>
              <a:t>Gestures of comfort, forgiveness &amp; acceptance.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456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762"/>
            <a:ext cx="10972800" cy="792088"/>
          </a:xfrm>
        </p:spPr>
        <p:txBody>
          <a:bodyPr>
            <a:normAutofit fontScale="90000"/>
          </a:bodyPr>
          <a:lstStyle/>
          <a:p>
            <a:r>
              <a:rPr lang="en-GB" dirty="0"/>
              <a:t>Assumptions That Aid Communication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35473"/>
            <a:ext cx="10972800" cy="447851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Fundamental (not necessarily easy) Assumptions that will help communication: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Everyone is doing the best they can.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We’re all on the same team.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It isn’t personal.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“I love you.” </a:t>
            </a:r>
          </a:p>
        </p:txBody>
      </p:sp>
      <p:pic>
        <p:nvPicPr>
          <p:cNvPr id="4" name="Picture 3" descr="Don't you do that again Lightning Rocker [collab] by L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2" y="3334101"/>
            <a:ext cx="3011265" cy="22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53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/>
          <a:lstStyle/>
          <a:p>
            <a:r>
              <a:rPr lang="en-GB" b="1" dirty="0"/>
              <a:t>Anxiety</a:t>
            </a:r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2725" y="174626"/>
            <a:ext cx="6835585" cy="63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68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Adversity and the Stress Response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1725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When confronted with adversity: </a:t>
            </a:r>
          </a:p>
          <a:p>
            <a:r>
              <a:rPr lang="en-GB" dirty="0"/>
              <a:t>Adrenaline releases fight or flight response </a:t>
            </a:r>
          </a:p>
          <a:p>
            <a:r>
              <a:rPr lang="en-GB" dirty="0"/>
              <a:t>When stress responses systems are activated in children in the context of supportive adult relationships, these physiological effects are buffered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38" y="2049945"/>
            <a:ext cx="3498574" cy="31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9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95704"/>
            <a:ext cx="6161314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Traumatic Stress and the Brain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2222290"/>
            <a:ext cx="4928773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Toxic levels of stress hormones rewire brain connections and over time can cause neuronal cell death, especially in the prefrontal cortex and limbic systems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689" y="1306024"/>
            <a:ext cx="6339311" cy="555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43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We Reduce Anxiety in the Moment?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Take a break (Read, take a walk, meditate, etc…) </a:t>
            </a:r>
          </a:p>
          <a:p>
            <a:r>
              <a:rPr lang="en-GB" dirty="0"/>
              <a:t>Connect with others (Visit with family, call/text a friend, etc…) </a:t>
            </a:r>
          </a:p>
          <a:p>
            <a:r>
              <a:rPr lang="en-GB" dirty="0"/>
              <a:t>Exercise (Take a walk/run, play a sport, lift weights, etc…) </a:t>
            </a:r>
          </a:p>
          <a:p>
            <a:r>
              <a:rPr lang="en-GB" dirty="0"/>
              <a:t>Do the hard thing (Accept your anxiety, confront the thing that is making you anxious, build a skill, etc...) </a:t>
            </a:r>
          </a:p>
          <a:p>
            <a:r>
              <a:rPr lang="en-GB" dirty="0"/>
              <a:t>Comforts (Snuggle under a blanket, hug a friend/family member/pet, etc…) </a:t>
            </a:r>
          </a:p>
          <a:p>
            <a:r>
              <a:rPr lang="en-GB" dirty="0"/>
              <a:t>Escapism (Watch TV, read a book listen to music, play a game, etc…) </a:t>
            </a:r>
          </a:p>
          <a:p>
            <a:r>
              <a:rPr lang="en-GB" dirty="0"/>
              <a:t>Anchors (Stuffed animals, a pet, a talisman, etc…) </a:t>
            </a:r>
          </a:p>
          <a:p>
            <a:endParaRPr lang="en-GB" dirty="0"/>
          </a:p>
        </p:txBody>
      </p:sp>
      <p:pic>
        <p:nvPicPr>
          <p:cNvPr id="4" name="Picture 3" descr="Free Images : play, cute, teddy bear, textile, animal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251" y="4329166"/>
            <a:ext cx="2027498" cy="23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70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You Can Reduce Anxiety in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Take care of physical needs (Sleep, Diet, Exercise) </a:t>
            </a:r>
          </a:p>
          <a:p>
            <a:r>
              <a:rPr lang="en-GB" sz="3200" dirty="0"/>
              <a:t>Accept your anxiety. Make friends with it. </a:t>
            </a:r>
          </a:p>
          <a:p>
            <a:r>
              <a:rPr lang="en-GB" sz="3200" dirty="0"/>
              <a:t>Confront the thing that is making you anxious and do it anyway! </a:t>
            </a:r>
          </a:p>
          <a:p>
            <a:r>
              <a:rPr lang="en-GB" sz="3200" dirty="0"/>
              <a:t>Learn how to be uncomfortable. </a:t>
            </a:r>
          </a:p>
          <a:p>
            <a:r>
              <a:rPr lang="en-GB" sz="3200" dirty="0"/>
              <a:t>Build a skillset. Something that can help </a:t>
            </a:r>
          </a:p>
          <a:p>
            <a:pPr marL="0" indent="0">
              <a:buNone/>
            </a:pPr>
            <a:r>
              <a:rPr lang="en-GB" sz="3200" dirty="0"/>
              <a:t>   you feel accomplished. </a:t>
            </a:r>
          </a:p>
          <a:p>
            <a:endParaRPr lang="en-GB" sz="3200" dirty="0"/>
          </a:p>
        </p:txBody>
      </p:sp>
      <p:pic>
        <p:nvPicPr>
          <p:cNvPr id="4" name="Picture 3" descr="Overwhelmed? Meet Top Ways to Manage Your Stress | Techno FAQ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2" y="3750197"/>
            <a:ext cx="3248318" cy="237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370158"/>
          </a:xfrm>
        </p:spPr>
        <p:txBody>
          <a:bodyPr>
            <a:normAutofit/>
          </a:bodyPr>
          <a:lstStyle/>
          <a:p>
            <a:r>
              <a:rPr lang="en-GB" dirty="0"/>
              <a:t>ADHD: The Most Common Neurodevelopmental Condition of Childhood</a:t>
            </a:r>
            <a:endParaRPr lang="en-GB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5909"/>
            <a:ext cx="10972800" cy="4478519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Brain-based, neurodevelopmental disorder </a:t>
            </a:r>
          </a:p>
          <a:p>
            <a:pPr marL="0" indent="0">
              <a:buNone/>
            </a:pPr>
            <a:r>
              <a:rPr lang="en-GB" dirty="0"/>
              <a:t>•   Brain imaging studies show: </a:t>
            </a:r>
          </a:p>
          <a:p>
            <a:pPr marL="266700" indent="0">
              <a:buNone/>
            </a:pPr>
            <a:r>
              <a:rPr lang="en-GB" dirty="0"/>
              <a:t>–Smaller volumes in specific brain regions </a:t>
            </a:r>
          </a:p>
          <a:p>
            <a:pPr marL="266700" indent="0">
              <a:buNone/>
            </a:pPr>
            <a:r>
              <a:rPr lang="en-GB" dirty="0"/>
              <a:t>–Impaired neurotransmitter activity </a:t>
            </a:r>
          </a:p>
          <a:p>
            <a:pPr marL="0" indent="0">
              <a:buNone/>
            </a:pPr>
            <a:r>
              <a:rPr lang="en-GB" dirty="0"/>
              <a:t>•   Studies show a strong hereditary component </a:t>
            </a:r>
          </a:p>
          <a:p>
            <a:pPr marL="0" indent="0">
              <a:buNone/>
            </a:pPr>
            <a:r>
              <a:rPr lang="en-GB" dirty="0"/>
              <a:t>•   Characterized by inattention and/or impulsivity, hyperactivity </a:t>
            </a:r>
          </a:p>
          <a:p>
            <a:pPr marL="358775" indent="0">
              <a:buNone/>
            </a:pPr>
            <a:r>
              <a:rPr lang="en-GB" dirty="0"/>
              <a:t>–significantly impacts behaviour and performance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164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We Help Others Manage Anxiety?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Allow them to use their own de-escalation strategies </a:t>
            </a:r>
          </a:p>
          <a:p>
            <a:r>
              <a:rPr lang="en-GB" dirty="0"/>
              <a:t>Name and validate their emotions/experiences </a:t>
            </a:r>
          </a:p>
          <a:p>
            <a:r>
              <a:rPr lang="en-GB" dirty="0"/>
              <a:t>Be as consistent as you can </a:t>
            </a:r>
          </a:p>
          <a:p>
            <a:r>
              <a:rPr lang="en-GB" dirty="0"/>
              <a:t>Set clear &amp; appropriate expectations </a:t>
            </a:r>
          </a:p>
          <a:p>
            <a:r>
              <a:rPr lang="en-GB" dirty="0"/>
              <a:t>Celebrate their accomplishments </a:t>
            </a:r>
          </a:p>
          <a:p>
            <a:r>
              <a:rPr lang="en-GB" dirty="0"/>
              <a:t>Support them in doing the hard thing </a:t>
            </a:r>
          </a:p>
          <a:p>
            <a:endParaRPr lang="en-GB" dirty="0"/>
          </a:p>
        </p:txBody>
      </p:sp>
      <p:pic>
        <p:nvPicPr>
          <p:cNvPr id="4" name="Picture 3" descr="Let’s Celebrate! – CLMOO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82" y="1647645"/>
            <a:ext cx="4899692" cy="50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59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Overall health – Diet, Sleep, Exercise </a:t>
            </a:r>
          </a:p>
          <a:p>
            <a:r>
              <a:rPr lang="en-GB" sz="2800" dirty="0"/>
              <a:t>Social support – Positive / Negative / Isolation </a:t>
            </a:r>
          </a:p>
          <a:p>
            <a:r>
              <a:rPr lang="en-GB" sz="2800" dirty="0"/>
              <a:t>Stress management and coping skills </a:t>
            </a:r>
          </a:p>
          <a:p>
            <a:r>
              <a:rPr lang="en-GB" sz="2800" dirty="0"/>
              <a:t>Trauma/adversity (acute /chronic low-grade)</a:t>
            </a:r>
          </a:p>
        </p:txBody>
      </p:sp>
      <p:pic>
        <p:nvPicPr>
          <p:cNvPr id="5" name="Picture 4" descr="Asthma and Allergy: Foods That Cure Asthma and Allergi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66" y="3449255"/>
            <a:ext cx="3720134" cy="31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Take a moment to reflect on today’s workshop.</a:t>
            </a:r>
          </a:p>
          <a:p>
            <a:r>
              <a:rPr lang="en-GB" dirty="0"/>
              <a:t>Which of the strategies will you go away and try within the next week?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216993"/>
            <a:ext cx="5384800" cy="3781326"/>
          </a:xfrm>
        </p:spPr>
      </p:pic>
    </p:spTree>
    <p:extLst>
      <p:ext uri="{BB962C8B-B14F-4D97-AF65-F5344CB8AC3E}">
        <p14:creationId xmlns:p14="http://schemas.microsoft.com/office/powerpoint/2010/main" val="2595498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Any questions or comments ?</a:t>
            </a:r>
          </a:p>
        </p:txBody>
      </p:sp>
    </p:spTree>
    <p:extLst>
      <p:ext uri="{BB962C8B-B14F-4D97-AF65-F5344CB8AC3E}">
        <p14:creationId xmlns:p14="http://schemas.microsoft.com/office/powerpoint/2010/main" val="235898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22" y="1166695"/>
            <a:ext cx="10558909" cy="544512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DSM – 5 </a:t>
            </a:r>
            <a:r>
              <a:rPr lang="en-GB" sz="1600" dirty="0"/>
              <a:t>(2013) </a:t>
            </a:r>
            <a:endParaRPr lang="en-GB" sz="2400" dirty="0"/>
          </a:p>
          <a:p>
            <a:r>
              <a:rPr lang="en-GB" sz="2400" dirty="0"/>
              <a:t>A persistent pattern of inattention </a:t>
            </a:r>
            <a:r>
              <a:rPr lang="en-GB" sz="2400" dirty="0">
                <a:solidFill>
                  <a:srgbClr val="FF0000"/>
                </a:solidFill>
              </a:rPr>
              <a:t>and/or</a:t>
            </a:r>
            <a:r>
              <a:rPr lang="en-GB" sz="2400" dirty="0"/>
              <a:t> hyperactivity-impulsivity that interferes with functioning or development, as characterised by at least 6 out of 9 inattention symptoms and /or at least 6 out of 9 hyperactivity and impulsivity symptoms.</a:t>
            </a:r>
          </a:p>
          <a:p>
            <a:r>
              <a:rPr lang="en-GB" sz="2400" dirty="0"/>
              <a:t>Several inattentive </a:t>
            </a:r>
            <a:r>
              <a:rPr lang="en-GB" sz="2400" dirty="0">
                <a:solidFill>
                  <a:srgbClr val="FF0000"/>
                </a:solidFill>
              </a:rPr>
              <a:t>or</a:t>
            </a:r>
            <a:r>
              <a:rPr lang="en-GB" sz="2400" dirty="0"/>
              <a:t> hyperactive-impulsive symptoms were present prior to age 12 years.</a:t>
            </a:r>
          </a:p>
          <a:p>
            <a:r>
              <a:rPr lang="en-GB" sz="2400" dirty="0"/>
              <a:t>Several inattentive </a:t>
            </a:r>
            <a:r>
              <a:rPr lang="en-GB" sz="2400" dirty="0">
                <a:solidFill>
                  <a:srgbClr val="FF0000"/>
                </a:solidFill>
              </a:rPr>
              <a:t>or</a:t>
            </a:r>
            <a:r>
              <a:rPr lang="en-GB" sz="2400" dirty="0"/>
              <a:t> hyperactive-impulsive symptoms are present in two or more settings (e.g. home and school).</a:t>
            </a:r>
          </a:p>
          <a:p>
            <a:r>
              <a:rPr lang="en-GB" sz="2400" dirty="0"/>
              <a:t>There is clear evidence that the symptoms interfere with, or reduce, the quality of social, academic, or every day functioning. (Also, in NICE guidelines 2018)</a:t>
            </a:r>
          </a:p>
          <a:p>
            <a:r>
              <a:rPr lang="en-GB" sz="2400" dirty="0"/>
              <a:t>The symptoms…. are not better explained by another mental disorder (e.g. mood disorder, anxiety disorder).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93211" y="692827"/>
            <a:ext cx="310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342767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610" y="1171570"/>
            <a:ext cx="8874439" cy="4678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ADHD categories</a:t>
            </a:r>
            <a:r>
              <a:rPr lang="en-GB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Combined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Predominantly inattentive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Predominantly hyperactive-impulsive presentation</a:t>
            </a:r>
          </a:p>
          <a:p>
            <a:r>
              <a:rPr lang="en-GB" sz="2800" dirty="0"/>
              <a:t>No longer described as subtypes</a:t>
            </a:r>
          </a:p>
          <a:p>
            <a:endParaRPr lang="en-GB" sz="2800" dirty="0"/>
          </a:p>
          <a:p>
            <a:r>
              <a:rPr lang="en-GB" sz="2800" b="1" dirty="0"/>
              <a:t>Severity</a:t>
            </a:r>
            <a:r>
              <a:rPr lang="en-GB" sz="2800" dirty="0"/>
              <a:t>:</a:t>
            </a:r>
          </a:p>
          <a:p>
            <a:r>
              <a:rPr lang="en-GB" sz="2800" dirty="0"/>
              <a:t>Clinicians required to specify severity level of an individual’s ADHD: mild, moderate, severe</a:t>
            </a:r>
          </a:p>
          <a:p>
            <a:endParaRPr lang="en-GB" sz="2800" dirty="0"/>
          </a:p>
          <a:p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0266" y="598045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DSM-5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8610" y="5499969"/>
            <a:ext cx="896508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Typical diagnosis around 7, 8, 9 years.</a:t>
            </a:r>
          </a:p>
          <a:p>
            <a:r>
              <a:rPr lang="en-GB" b="1" dirty="0"/>
              <a:t>Affects 0.9% girls and 3.6% boys between 5 and 15 years of age (NICE, 2013).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47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66" y="619769"/>
            <a:ext cx="10515600" cy="825500"/>
          </a:xfrm>
        </p:spPr>
        <p:txBody>
          <a:bodyPr>
            <a:normAutofit/>
          </a:bodyPr>
          <a:lstStyle/>
          <a:p>
            <a:r>
              <a:rPr lang="en-GB" dirty="0"/>
              <a:t>Recognising ADHD in Educational Settings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266" y="1339850"/>
            <a:ext cx="751401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8625" y="1190626"/>
            <a:ext cx="4143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NICE Guidelines</a:t>
            </a:r>
            <a:r>
              <a:rPr lang="en-GB" dirty="0"/>
              <a:t> (2018):</a:t>
            </a:r>
          </a:p>
          <a:p>
            <a:endParaRPr lang="en-GB" dirty="0"/>
          </a:p>
          <a:p>
            <a:r>
              <a:rPr lang="en-GB" dirty="0"/>
              <a:t>If the CYP’s difficulties that are suggestive of ADHD are having an adverse impact on their development or family life,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period of watchful waiting of up to 10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Offering parents/carers a referral to group-based ADHD-focused support (not dependent on formal diagnosis).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persistence of at least </a:t>
            </a:r>
            <a:r>
              <a:rPr lang="en-GB" b="1" dirty="0"/>
              <a:t>moderate impairment</a:t>
            </a:r>
            <a:r>
              <a:rPr lang="en-GB" dirty="0"/>
              <a:t>, referral to the Paediatrician for assessment is recommended.</a:t>
            </a:r>
          </a:p>
          <a:p>
            <a:r>
              <a:rPr lang="en-GB" dirty="0"/>
              <a:t>If thought to be </a:t>
            </a:r>
            <a:r>
              <a:rPr lang="en-GB" b="1" dirty="0"/>
              <a:t>severe impairment</a:t>
            </a:r>
            <a:r>
              <a:rPr lang="en-GB" dirty="0"/>
              <a:t>, referral should be made directly to the Paediatrician (or other secondary care) for assessment.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20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505107"/>
            <a:ext cx="11833185" cy="1325563"/>
          </a:xfrm>
        </p:spPr>
        <p:txBody>
          <a:bodyPr>
            <a:noAutofit/>
          </a:bodyPr>
          <a:lstStyle/>
          <a:p>
            <a:r>
              <a:rPr lang="en-GB" sz="4000" dirty="0"/>
              <a:t>NICE Recommendations 2018 – Supporting children and young people with ADHD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5" y="1945332"/>
            <a:ext cx="10515600" cy="4733410"/>
          </a:xfrm>
        </p:spPr>
        <p:txBody>
          <a:bodyPr>
            <a:normAutofit/>
          </a:bodyPr>
          <a:lstStyle/>
          <a:p>
            <a:r>
              <a:rPr lang="en-GB" b="1" dirty="0"/>
              <a:t>ADHD-focused group parent-training programme to parents/carers as first-line of treatment. </a:t>
            </a:r>
          </a:p>
          <a:p>
            <a:r>
              <a:rPr lang="en-GB" dirty="0"/>
              <a:t>Environmental modifications to be implemented and reviewed.</a:t>
            </a:r>
          </a:p>
          <a:p>
            <a:r>
              <a:rPr lang="en-GB" dirty="0"/>
              <a:t>Consideration of a course of cognitive behavioural therapy (CBT) for CYP with ADHD who have benefited from medication but whose symptoms continue to cause significant difficulties in more than one environment.</a:t>
            </a:r>
          </a:p>
          <a:p>
            <a:r>
              <a:rPr lang="en-GB" dirty="0"/>
              <a:t>When there is transition to a new setting further advice on environmental modifications within the educational placement may be provided by a professional.</a:t>
            </a:r>
          </a:p>
        </p:txBody>
      </p:sp>
      <p:pic>
        <p:nvPicPr>
          <p:cNvPr id="4" name="Picture 3" descr="Patient Support After Weight Loss Surgery - Bariatric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737" y="5166033"/>
            <a:ext cx="1799964" cy="16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62281"/>
      </p:ext>
    </p:extLst>
  </p:cSld>
  <p:clrMapOvr>
    <a:masterClrMapping/>
  </p:clrMapOvr>
</p:sld>
</file>

<file path=ppt/theme/theme1.xml><?xml version="1.0" encoding="utf-8"?>
<a:theme xmlns:a="http://schemas.openxmlformats.org/drawingml/2006/main" name="Bexley Aqua 2018 v4">
  <a:themeElements>
    <a:clrScheme name="Bexle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A1B3"/>
      </a:accent1>
      <a:accent2>
        <a:srgbClr val="912B88"/>
      </a:accent2>
      <a:accent3>
        <a:srgbClr val="5DA70E"/>
      </a:accent3>
      <a:accent4>
        <a:srgbClr val="2E358B"/>
      </a:accent4>
      <a:accent5>
        <a:srgbClr val="B3B7E6"/>
      </a:accent5>
      <a:accent6>
        <a:srgbClr val="E9AFE5"/>
      </a:accent6>
      <a:hlink>
        <a:srgbClr val="005EA5"/>
      </a:hlink>
      <a:folHlink>
        <a:srgbClr val="4C2C92"/>
      </a:folHlink>
    </a:clrScheme>
    <a:fontScheme name="Bexley">
      <a:majorFont>
        <a:latin typeface="Roberto"/>
        <a:ea typeface=""/>
        <a:cs typeface=""/>
      </a:majorFont>
      <a:minorFont>
        <a:latin typeface="Lato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4614</TotalTime>
  <Words>2757</Words>
  <Application>Microsoft Office PowerPoint</Application>
  <PresentationFormat>Widescreen</PresentationFormat>
  <Paragraphs>475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Courier New</vt:lpstr>
      <vt:lpstr>Gill Sans MT Light</vt:lpstr>
      <vt:lpstr>Helvetica</vt:lpstr>
      <vt:lpstr>Lato Light</vt:lpstr>
      <vt:lpstr>Roberto</vt:lpstr>
      <vt:lpstr>Rockwell</vt:lpstr>
      <vt:lpstr>Wingdings</vt:lpstr>
      <vt:lpstr>Bexley Aqua 2018 v4</vt:lpstr>
      <vt:lpstr>ADHD - Practical Strategies to Managing Behaviour  Workshop </vt:lpstr>
      <vt:lpstr>Agenda</vt:lpstr>
      <vt:lpstr>ADHD is a Superpower</vt:lpstr>
      <vt:lpstr>Some Positives Associated with ADHD</vt:lpstr>
      <vt:lpstr>ADHD: The Most Common Neurodevelopmental Condition of Childhood</vt:lpstr>
      <vt:lpstr>PowerPoint Presentation</vt:lpstr>
      <vt:lpstr>PowerPoint Presentation</vt:lpstr>
      <vt:lpstr>Recognising ADHD in Educational Settings </vt:lpstr>
      <vt:lpstr>NICE Recommendations 2018 – Supporting children and young people with ADHD </vt:lpstr>
      <vt:lpstr>PowerPoint Presentation</vt:lpstr>
      <vt:lpstr>Behaviour: The Coercive Cycle </vt:lpstr>
      <vt:lpstr> A Key Step: Strengthening Your Relationship </vt:lpstr>
      <vt:lpstr>Quality Time</vt:lpstr>
      <vt:lpstr>Honour the Brain’s Needs:  </vt:lpstr>
      <vt:lpstr>Examples of Routine Systems</vt:lpstr>
      <vt:lpstr>PowerPoint Presentation</vt:lpstr>
      <vt:lpstr>Specific Praise for Positive Behaviours</vt:lpstr>
      <vt:lpstr>Planned Ignoring</vt:lpstr>
      <vt:lpstr>PowerPoint Presentation</vt:lpstr>
      <vt:lpstr> Giving Effective Instructions </vt:lpstr>
      <vt:lpstr>PowerPoint Presentation</vt:lpstr>
      <vt:lpstr>Coaching Statements</vt:lpstr>
      <vt:lpstr>Facilitating Persistence – 5 P’s</vt:lpstr>
      <vt:lpstr>Coaching Statements</vt:lpstr>
      <vt:lpstr>PowerPoint Presentation</vt:lpstr>
      <vt:lpstr> Behavioural Intervention</vt:lpstr>
      <vt:lpstr>ABC Chart – Antecedents Behaviour Consequences</vt:lpstr>
      <vt:lpstr>Behaviour Plan Implementation</vt:lpstr>
      <vt:lpstr> Sample Home-Based Behaviour Chart - Younger Child (3-6 years) </vt:lpstr>
      <vt:lpstr>Sample Home-Based Behaviour Chart - Older Child (6 years +) </vt:lpstr>
      <vt:lpstr>Points System (Ages 12-15) </vt:lpstr>
      <vt:lpstr>Reward and Consequence-Based Behavioural Management</vt:lpstr>
      <vt:lpstr>Principles for Children and Adults</vt:lpstr>
      <vt:lpstr>PowerPoint Presentation</vt:lpstr>
      <vt:lpstr> Guidelines for Consequences for Misbehaviour </vt:lpstr>
      <vt:lpstr> Guidelines for Consequences for Misbehaviour </vt:lpstr>
      <vt:lpstr>Emotional Dysregulation</vt:lpstr>
      <vt:lpstr>Emotional Dysregulation</vt:lpstr>
      <vt:lpstr>Emotional Dysregulation</vt:lpstr>
      <vt:lpstr> Emotional vs. Cognitive Communication </vt:lpstr>
      <vt:lpstr> Emotional vs. Cognitive Communication </vt:lpstr>
      <vt:lpstr>Emotional vs. Cognitive Communication</vt:lpstr>
      <vt:lpstr> Emotional vs. Cognitive Communication </vt:lpstr>
      <vt:lpstr>Assumptions That Aid Communication </vt:lpstr>
      <vt:lpstr>Anxiety </vt:lpstr>
      <vt:lpstr> Adversity and the Stress Response </vt:lpstr>
      <vt:lpstr> Traumatic Stress and the Brain </vt:lpstr>
      <vt:lpstr>How Do We Reduce Anxiety in the Moment? </vt:lpstr>
      <vt:lpstr>How You Can Reduce Anxiety in General</vt:lpstr>
      <vt:lpstr>How Do We Help Others Manage Anxiety?</vt:lpstr>
      <vt:lpstr>Self-Protection</vt:lpstr>
      <vt:lpstr>Next steps</vt:lpstr>
      <vt:lpstr>Any questions or comments ?</vt:lpstr>
    </vt:vector>
  </TitlesOfParts>
  <Company>London Borough of Bexley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Leck, Sarah</dc:creator>
  <cp:lastModifiedBy>Bexley Voice Parent Carer Forum</cp:lastModifiedBy>
  <cp:revision>295</cp:revision>
  <dcterms:created xsi:type="dcterms:W3CDTF">2020-05-15T14:06:49Z</dcterms:created>
  <dcterms:modified xsi:type="dcterms:W3CDTF">2021-03-24T15:57:36Z</dcterms:modified>
</cp:coreProperties>
</file>